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0" r:id="rId3"/>
    <p:sldId id="260" r:id="rId4"/>
    <p:sldId id="288" r:id="rId5"/>
    <p:sldId id="269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2621"/>
    <a:srgbClr val="7E161B"/>
    <a:srgbClr val="783429"/>
    <a:srgbClr val="7F7F7F"/>
    <a:srgbClr val="ACA08E"/>
    <a:srgbClr val="FFFFFF"/>
    <a:srgbClr val="AC9F8E"/>
    <a:srgbClr val="210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8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4B830-39B4-4F35-B630-AAD6FCB8F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A212-E02A-4DAA-B2BF-20714C246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20DAC-02B3-42F5-97C0-D3D1970E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F116F9-693E-4A5C-9148-46151758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07A1-3BD0-4AC6-ACE3-78DDB6AA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1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D889C-0385-4E44-8CCF-37D55C42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82517-EAB4-4ED2-B245-0317AEB14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8F862F-7720-4BB8-9896-FC38BD92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23B308-8DD3-4739-AB57-1867B6AE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7A8C7-2813-4AC3-A806-54FA8594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CEE300-742A-4254-BDCC-C15557260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86DEAB-F983-4505-BA6F-A14B47CCD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D853F-01C1-4FF9-AFBA-88A94422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8377F-81D1-47E3-8C74-0B771EFC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BF259-EE50-4026-8448-BB0A128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5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F1000-0EEB-4F3E-9C15-404F4659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AB7D38-A5BF-45D3-B9B9-2285484E9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4AF4E9-E83F-4B53-BA45-7D5FF47B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34F22-B74D-4FCA-96AD-D5CC3EA4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EE5B3-EA42-4903-93AF-0E1AD232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2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45F98-4BA0-486E-88EC-A0DD2E12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6AD58E-5099-4769-B22E-AEE2C678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BFBC-A7AC-4174-B799-ABDF548E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9B08AE-64FC-4B9A-B350-836210DC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712A9-D926-46D3-B3F1-6D81D379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5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B635B-4747-473E-BE3A-26356B1E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85ACC0-3EBF-4BC4-8E7A-037B3D18A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B3B239-D7D0-4A3C-8D58-12BE8BF95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E6552A-1A56-4C13-B1F0-F84D88AD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BF6A52-474B-4BD1-80CF-B9CC2F54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F3E4F8-054D-42E0-8970-82D1E575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1632A-4139-4425-9488-9BB49F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F21069-CF41-4368-92EC-CF9D9CF2F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92ECDF-A30C-4A9F-878B-47B08550A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5C1F3-516A-409B-A173-F6F0E1B29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D7ACA2-9628-4CA4-B00F-E64E183AA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E22BA3-E68F-4285-BC7D-5DD5B72F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01F1A4-C883-49CF-92B2-5E3D5EF7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F9CB46-5F9A-4C51-B806-5DDB3F7F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6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9C534-378C-41FB-ACFE-66C96E5D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F376AB-3916-405C-A681-D31972AD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22BD4-F84A-40F8-BB2A-38277962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1B92CE-ABF0-4773-8916-733058BB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6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3C6BF7-FB4C-414B-AB9E-14D23195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5F1A3-1C6A-41E0-A299-B469676B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A3ADE8-8CAE-4FD2-8906-1E77C950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1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8B6F8-A98B-4ECF-9902-A82B1D59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07E39-CBAC-4AC3-BBF2-EE6D96C5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DC0D82-B544-4F04-843A-C21C8BBD0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87E67-E560-4152-A6FD-21493E4F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E024A3-857A-47BD-AC6E-F2FBD267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C59C05-C576-411D-A2F4-4EC1C330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2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D7D23-C742-4B15-9694-B5F47365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52F706-674F-4745-B45C-E7F41576F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07F9E-448F-4BD6-8289-8250AC355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4AE54-B97E-4558-A501-993C280E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3C3635-910C-42AF-B86A-26F5F5D5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E2C5B-5B79-42DE-BA4F-6A042ACF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1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3000-8D4E-4989-9206-092E609C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F62B64-CA56-448E-8CB1-5E2DAE6E8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3F3FB-BF37-45FA-AC86-B767A2C92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2824B-D983-4D6D-B450-227794215A0F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E60248-9979-4B4C-AC87-DFA891DFF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4144F8-E4C1-4A98-8B97-233FAABA8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9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sv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sv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8-9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1383971" y="1151241"/>
            <a:ext cx="9932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Тема Великой Отечественной войны и в настоящее время у граждан нашей страны вызывает отклик в сердцах. На протяжении долгих лет композиторы и поэты посвящают этому важному периоду нашей истории свои сочинения. Определите, какие из представленных произведений были созданы в годы Великой Отечественной войны.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116" name="1. Ответ Д">
            <a:extLst>
              <a:ext uri="{FF2B5EF4-FFF2-40B4-BE49-F238E27FC236}">
                <a16:creationId xmlns:a16="http://schemas.microsoft.com/office/drawing/2014/main" id="{C4CCC072-FF29-4505-B03C-9BD7272393EE}"/>
              </a:ext>
            </a:extLst>
          </p:cNvPr>
          <p:cNvGrpSpPr/>
          <p:nvPr/>
        </p:nvGrpSpPr>
        <p:grpSpPr>
          <a:xfrm>
            <a:off x="3275802" y="5079126"/>
            <a:ext cx="3140999" cy="415504"/>
            <a:chOff x="610981" y="2238739"/>
            <a:chExt cx="3140999" cy="415504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0BB5F4D8-617B-4D6C-AC91-45048D02E18D}"/>
                </a:ext>
              </a:extLst>
            </p:cNvPr>
            <p:cNvSpPr/>
            <p:nvPr/>
          </p:nvSpPr>
          <p:spPr>
            <a:xfrm>
              <a:off x="610981" y="2238739"/>
              <a:ext cx="3140999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«В землянке» </a:t>
              </a: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94D16C7A-06A8-46AA-A9E1-E6701C550EC3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95" name="1. Ответ Г">
            <a:extLst>
              <a:ext uri="{FF2B5EF4-FFF2-40B4-BE49-F238E27FC236}">
                <a16:creationId xmlns:a16="http://schemas.microsoft.com/office/drawing/2014/main" id="{6438CEA0-D64F-4751-9834-5457AC1992E9}"/>
              </a:ext>
            </a:extLst>
          </p:cNvPr>
          <p:cNvGrpSpPr/>
          <p:nvPr/>
        </p:nvGrpSpPr>
        <p:grpSpPr>
          <a:xfrm>
            <a:off x="3283412" y="4592133"/>
            <a:ext cx="3133390" cy="415504"/>
            <a:chOff x="618591" y="2714065"/>
            <a:chExt cx="3133390" cy="415504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E4B7AEF1-AA58-4FC9-9718-CEF35AC3DE70}"/>
                </a:ext>
              </a:extLst>
            </p:cNvPr>
            <p:cNvSpPr/>
            <p:nvPr/>
          </p:nvSpPr>
          <p:spPr>
            <a:xfrm>
              <a:off x="618591" y="2714065"/>
              <a:ext cx="313339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«День Победы» </a:t>
              </a:r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20F02852-354F-4FBC-A360-803C0CE7D71D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7" name="1. Ответ В">
            <a:extLst>
              <a:ext uri="{FF2B5EF4-FFF2-40B4-BE49-F238E27FC236}">
                <a16:creationId xmlns:a16="http://schemas.microsoft.com/office/drawing/2014/main" id="{E726E30E-1D62-4A65-A7D2-22737C928ADC}"/>
              </a:ext>
            </a:extLst>
          </p:cNvPr>
          <p:cNvGrpSpPr/>
          <p:nvPr/>
        </p:nvGrpSpPr>
        <p:grpSpPr>
          <a:xfrm>
            <a:off x="3275802" y="4105140"/>
            <a:ext cx="3133390" cy="415504"/>
            <a:chOff x="618591" y="2714065"/>
            <a:chExt cx="3133390" cy="415504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980C1362-4037-4B85-9DF5-C8328129CC8D}"/>
                </a:ext>
              </a:extLst>
            </p:cNvPr>
            <p:cNvSpPr/>
            <p:nvPr/>
          </p:nvSpPr>
          <p:spPr>
            <a:xfrm>
              <a:off x="618591" y="2714065"/>
              <a:ext cx="313339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«Священная война» 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9E68341-5EBB-4E83-B030-0FC67886EF9C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5" name="1. Ответ Б">
            <a:extLst>
              <a:ext uri="{FF2B5EF4-FFF2-40B4-BE49-F238E27FC236}">
                <a16:creationId xmlns:a16="http://schemas.microsoft.com/office/drawing/2014/main" id="{19E21CD0-9143-451E-A422-318D493FFB0F}"/>
              </a:ext>
            </a:extLst>
          </p:cNvPr>
          <p:cNvGrpSpPr/>
          <p:nvPr/>
        </p:nvGrpSpPr>
        <p:grpSpPr>
          <a:xfrm>
            <a:off x="3268521" y="3606625"/>
            <a:ext cx="3133391" cy="415504"/>
            <a:chOff x="618589" y="1763414"/>
            <a:chExt cx="3133391" cy="4155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B676DBF-EF39-4F14-B688-2CA8293D1E69}"/>
                </a:ext>
              </a:extLst>
            </p:cNvPr>
            <p:cNvSpPr/>
            <p:nvPr/>
          </p:nvSpPr>
          <p:spPr>
            <a:xfrm>
              <a:off x="618589" y="1763414"/>
              <a:ext cx="3133391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«Баллада о солдате» 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2F42B534-6EAD-4451-BC96-C75AE400D1BB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4" name="1. Ответ А">
            <a:extLst>
              <a:ext uri="{FF2B5EF4-FFF2-40B4-BE49-F238E27FC236}">
                <a16:creationId xmlns:a16="http://schemas.microsoft.com/office/drawing/2014/main" id="{4A74A16C-F9D9-4727-84C8-0DC9D3DBE47C}"/>
              </a:ext>
            </a:extLst>
          </p:cNvPr>
          <p:cNvGrpSpPr/>
          <p:nvPr/>
        </p:nvGrpSpPr>
        <p:grpSpPr>
          <a:xfrm>
            <a:off x="3268522" y="3131300"/>
            <a:ext cx="3133391" cy="415504"/>
            <a:chOff x="618590" y="1288089"/>
            <a:chExt cx="3133391" cy="415504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1698829B-2B94-43EF-9EB4-BFBD2733F430}"/>
                </a:ext>
              </a:extLst>
            </p:cNvPr>
            <p:cNvSpPr/>
            <p:nvPr/>
          </p:nvSpPr>
          <p:spPr>
            <a:xfrm>
              <a:off x="618590" y="1288089"/>
              <a:ext cx="3133391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«Смуглянка» 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6FB315A2-5B94-4603-94B1-FD5E4F7CDB31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106" name="Нет">
            <a:extLst>
              <a:ext uri="{FF2B5EF4-FFF2-40B4-BE49-F238E27FC236}">
                <a16:creationId xmlns:a16="http://schemas.microsoft.com/office/drawing/2014/main" id="{8E7A76F3-C607-44A4-AD28-2CF9AEF0C9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6997" y="3704951"/>
            <a:ext cx="303257" cy="229227"/>
          </a:xfrm>
          <a:prstGeom prst="rect">
            <a:avLst/>
          </a:prstGeom>
        </p:spPr>
      </p:pic>
      <p:pic>
        <p:nvPicPr>
          <p:cNvPr id="103" name="Да" descr="Рисунок зеленая галочка - 68 фото">
            <a:extLst>
              <a:ext uri="{FF2B5EF4-FFF2-40B4-BE49-F238E27FC236}">
                <a16:creationId xmlns:a16="http://schemas.microsoft.com/office/drawing/2014/main" id="{552CAB24-27CA-41C6-B601-51DB981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321" y="5126318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Нет">
            <a:extLst>
              <a:ext uri="{FF2B5EF4-FFF2-40B4-BE49-F238E27FC236}">
                <a16:creationId xmlns:a16="http://schemas.microsoft.com/office/drawing/2014/main" id="{ED2C4DE3-EB59-4AE8-9C09-C3C9180C98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1888" y="4685272"/>
            <a:ext cx="303257" cy="229227"/>
          </a:xfrm>
          <a:prstGeom prst="rect">
            <a:avLst/>
          </a:prstGeom>
        </p:spPr>
      </p:pic>
      <p:pic>
        <p:nvPicPr>
          <p:cNvPr id="138" name="Да" descr="Рисунок зеленая галочка - 68 фото">
            <a:extLst>
              <a:ext uri="{FF2B5EF4-FFF2-40B4-BE49-F238E27FC236}">
                <a16:creationId xmlns:a16="http://schemas.microsoft.com/office/drawing/2014/main" id="{4584D022-3BF0-4AE6-AF22-E37EFBA5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800" y="4152332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97702" y="6005500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1B61981C-004F-4309-8CC0-B8B087F5615F}"/>
              </a:ext>
            </a:extLst>
          </p:cNvPr>
          <p:cNvSpPr/>
          <p:nvPr/>
        </p:nvSpPr>
        <p:spPr>
          <a:xfrm flipH="1">
            <a:off x="7640729" y="3132357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1940 год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F304BBDA-141A-4D62-A6B7-7101D0CFC583}"/>
              </a:ext>
            </a:extLst>
          </p:cNvPr>
          <p:cNvSpPr/>
          <p:nvPr/>
        </p:nvSpPr>
        <p:spPr>
          <a:xfrm flipH="1">
            <a:off x="7640729" y="3612958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1961 год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74917359-3C0A-4E26-9199-0F5C23CAC4D4}"/>
              </a:ext>
            </a:extLst>
          </p:cNvPr>
          <p:cNvSpPr/>
          <p:nvPr/>
        </p:nvSpPr>
        <p:spPr>
          <a:xfrm flipH="1">
            <a:off x="7640729" y="4111409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1941 год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8C2A208-B53F-47B5-8B0D-9B2CD160FB27}"/>
              </a:ext>
            </a:extLst>
          </p:cNvPr>
          <p:cNvSpPr/>
          <p:nvPr/>
        </p:nvSpPr>
        <p:spPr>
          <a:xfrm flipH="1">
            <a:off x="7640729" y="4598402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1975 год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A9E0034E-AC63-444F-B3BF-B89B2A13C52A}"/>
              </a:ext>
            </a:extLst>
          </p:cNvPr>
          <p:cNvSpPr/>
          <p:nvPr/>
        </p:nvSpPr>
        <p:spPr>
          <a:xfrm flipH="1">
            <a:off x="7640729" y="5083512"/>
            <a:ext cx="1190904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1942 год</a:t>
            </a:r>
          </a:p>
        </p:txBody>
      </p:sp>
      <p:pic>
        <p:nvPicPr>
          <p:cNvPr id="5" name="JEduard_KHil_-_Ballada_o_soldate_(musmore.com)">
            <a:hlinkClick r:id="" action="ppaction://media"/>
            <a:extLst>
              <a:ext uri="{FF2B5EF4-FFF2-40B4-BE49-F238E27FC236}">
                <a16:creationId xmlns:a16="http://schemas.microsoft.com/office/drawing/2014/main" id="{3C250AD5-D96D-4B79-9012-C3E32FE4D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3594729"/>
            <a:ext cx="414000" cy="414000"/>
          </a:xfrm>
          <a:prstGeom prst="rect">
            <a:avLst/>
          </a:prstGeom>
        </p:spPr>
      </p:pic>
      <p:pic>
        <p:nvPicPr>
          <p:cNvPr id="6" name="Священная война">
            <a:hlinkClick r:id="" action="ppaction://media"/>
            <a:extLst>
              <a:ext uri="{FF2B5EF4-FFF2-40B4-BE49-F238E27FC236}">
                <a16:creationId xmlns:a16="http://schemas.microsoft.com/office/drawing/2014/main" id="{5DA46299-7483-4E7D-A06B-C76FF10E6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4094684"/>
            <a:ext cx="414000" cy="414000"/>
          </a:xfrm>
          <a:prstGeom prst="rect">
            <a:avLst/>
          </a:prstGeom>
        </p:spPr>
      </p:pic>
      <p:pic>
        <p:nvPicPr>
          <p:cNvPr id="7" name="Iosif_Kobzon_-_Den_Pobedy_(musmore.com)">
            <a:hlinkClick r:id="" action="ppaction://media"/>
            <a:extLst>
              <a:ext uri="{FF2B5EF4-FFF2-40B4-BE49-F238E27FC236}">
                <a16:creationId xmlns:a16="http://schemas.microsoft.com/office/drawing/2014/main" id="{CDB0620E-7D07-4615-BD91-503004329F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4581677"/>
            <a:ext cx="414000" cy="414000"/>
          </a:xfrm>
          <a:prstGeom prst="rect">
            <a:avLst/>
          </a:prstGeom>
        </p:spPr>
      </p:pic>
      <p:pic>
        <p:nvPicPr>
          <p:cNvPr id="8" name="v_zemlyanke_belyaev">
            <a:hlinkClick r:id="" action="ppaction://media"/>
            <a:extLst>
              <a:ext uri="{FF2B5EF4-FFF2-40B4-BE49-F238E27FC236}">
                <a16:creationId xmlns:a16="http://schemas.microsoft.com/office/drawing/2014/main" id="{53CA7406-0BD0-4346-8F4E-FC5B46A3B1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97" y="5066787"/>
            <a:ext cx="414000" cy="414000"/>
          </a:xfrm>
          <a:prstGeom prst="rect">
            <a:avLst/>
          </a:prstGeom>
        </p:spPr>
      </p:pic>
      <p:pic>
        <p:nvPicPr>
          <p:cNvPr id="3" name="raskudryavyj-klyon-zelyonyj-list-reznoj">
            <a:hlinkClick r:id="" action="ppaction://media"/>
            <a:extLst>
              <a:ext uri="{FF2B5EF4-FFF2-40B4-BE49-F238E27FC236}">
                <a16:creationId xmlns:a16="http://schemas.microsoft.com/office/drawing/2014/main" id="{1FC2499D-0AE9-4892-947D-B9977B0793D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844" y="3132804"/>
            <a:ext cx="414000" cy="414000"/>
          </a:xfrm>
          <a:prstGeom prst="rect">
            <a:avLst/>
          </a:prstGeom>
        </p:spPr>
      </p:pic>
      <p:pic>
        <p:nvPicPr>
          <p:cNvPr id="66" name="Нет">
            <a:extLst>
              <a:ext uri="{FF2B5EF4-FFF2-40B4-BE49-F238E27FC236}">
                <a16:creationId xmlns:a16="http://schemas.microsoft.com/office/drawing/2014/main" id="{C9305783-6900-44EF-ACAA-1A2A299260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6998" y="3230975"/>
            <a:ext cx="303257" cy="2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8-9 класс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115" name="1. Ответ Б">
            <a:extLst>
              <a:ext uri="{FF2B5EF4-FFF2-40B4-BE49-F238E27FC236}">
                <a16:creationId xmlns:a16="http://schemas.microsoft.com/office/drawing/2014/main" id="{19E21CD0-9143-451E-A422-318D493FFB0F}"/>
              </a:ext>
            </a:extLst>
          </p:cNvPr>
          <p:cNvGrpSpPr/>
          <p:nvPr/>
        </p:nvGrpSpPr>
        <p:grpSpPr>
          <a:xfrm>
            <a:off x="291051" y="2227547"/>
            <a:ext cx="3600000" cy="415504"/>
            <a:chOff x="151981" y="1763414"/>
            <a:chExt cx="3600000" cy="4155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B676DBF-EF39-4F14-B688-2CA8293D1E69}"/>
                </a:ext>
              </a:extLst>
            </p:cNvPr>
            <p:cNvSpPr/>
            <p:nvPr/>
          </p:nvSpPr>
          <p:spPr>
            <a:xfrm>
              <a:off x="151981" y="1763414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Битва на Курской дуге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2F42B534-6EAD-4451-BC96-C75AE400D1BB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6" name="1. Ответ В">
            <a:extLst>
              <a:ext uri="{FF2B5EF4-FFF2-40B4-BE49-F238E27FC236}">
                <a16:creationId xmlns:a16="http://schemas.microsoft.com/office/drawing/2014/main" id="{C4CCC072-FF29-4505-B03C-9BD7272393EE}"/>
              </a:ext>
            </a:extLst>
          </p:cNvPr>
          <p:cNvGrpSpPr/>
          <p:nvPr/>
        </p:nvGrpSpPr>
        <p:grpSpPr>
          <a:xfrm>
            <a:off x="4122822" y="1754403"/>
            <a:ext cx="3600000" cy="415504"/>
            <a:chOff x="151981" y="2238739"/>
            <a:chExt cx="3600000" cy="415504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0BB5F4D8-617B-4D6C-AC91-45048D02E18D}"/>
                </a:ext>
              </a:extLst>
            </p:cNvPr>
            <p:cNvSpPr/>
            <p:nvPr/>
          </p:nvSpPr>
          <p:spPr>
            <a:xfrm>
              <a:off x="151981" y="223873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Сталининградская</a:t>
              </a: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 битва</a:t>
              </a: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94D16C7A-06A8-46AA-A9E1-E6701C550EC3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7" name="1. Ответ Г">
            <a:extLst>
              <a:ext uri="{FF2B5EF4-FFF2-40B4-BE49-F238E27FC236}">
                <a16:creationId xmlns:a16="http://schemas.microsoft.com/office/drawing/2014/main" id="{E726E30E-1D62-4A65-A7D2-22737C928ADC}"/>
              </a:ext>
            </a:extLst>
          </p:cNvPr>
          <p:cNvGrpSpPr/>
          <p:nvPr/>
        </p:nvGrpSpPr>
        <p:grpSpPr>
          <a:xfrm>
            <a:off x="4122822" y="2229729"/>
            <a:ext cx="3600000" cy="415504"/>
            <a:chOff x="151981" y="2714065"/>
            <a:chExt cx="3600000" cy="415504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980C1362-4037-4B85-9DF5-C8328129CC8D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Сражение под Вязьмой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9E68341-5EBB-4E83-B030-0FC67886EF9C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4" name="1. Ответ А">
            <a:extLst>
              <a:ext uri="{FF2B5EF4-FFF2-40B4-BE49-F238E27FC236}">
                <a16:creationId xmlns:a16="http://schemas.microsoft.com/office/drawing/2014/main" id="{4A74A16C-F9D9-4727-84C8-0DC9D3DBE47C}"/>
              </a:ext>
            </a:extLst>
          </p:cNvPr>
          <p:cNvGrpSpPr/>
          <p:nvPr/>
        </p:nvGrpSpPr>
        <p:grpSpPr>
          <a:xfrm>
            <a:off x="291051" y="1752222"/>
            <a:ext cx="3600000" cy="415504"/>
            <a:chOff x="151981" y="1288089"/>
            <a:chExt cx="3600000" cy="415504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1698829B-2B94-43EF-9EB4-BFBD2733F430}"/>
                </a:ext>
              </a:extLst>
            </p:cNvPr>
            <p:cNvSpPr/>
            <p:nvPr/>
          </p:nvSpPr>
          <p:spPr>
            <a:xfrm>
              <a:off x="151981" y="128808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Смоленское сражение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6FB315A2-5B94-4603-94B1-FD5E4F7CDB31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sp>
        <p:nvSpPr>
          <p:cNvPr id="107" name="1. Вопрос">
            <a:extLst>
              <a:ext uri="{FF2B5EF4-FFF2-40B4-BE49-F238E27FC236}">
                <a16:creationId xmlns:a16="http://schemas.microsoft.com/office/drawing/2014/main" id="{4A96CD86-D0F0-4F50-8A3F-2CE8A3026099}"/>
              </a:ext>
            </a:extLst>
          </p:cNvPr>
          <p:cNvSpPr/>
          <p:nvPr/>
        </p:nvSpPr>
        <p:spPr>
          <a:xfrm>
            <a:off x="291051" y="882242"/>
            <a:ext cx="7302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Какие события из перечисленных определили коренной перелом в Великой Отечественной войне?</a:t>
            </a:r>
            <a:endParaRPr lang="ru-RU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106" name="Нет">
            <a:extLst>
              <a:ext uri="{FF2B5EF4-FFF2-40B4-BE49-F238E27FC236}">
                <a16:creationId xmlns:a16="http://schemas.microsoft.com/office/drawing/2014/main" id="{8E7A76F3-C607-44A4-AD28-2CF9AEF0C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908" y="2322868"/>
            <a:ext cx="303257" cy="229227"/>
          </a:xfrm>
          <a:prstGeom prst="rect">
            <a:avLst/>
          </a:prstGeom>
        </p:spPr>
      </p:pic>
      <p:pic>
        <p:nvPicPr>
          <p:cNvPr id="103" name="Да" descr="Рисунок зеленая галочка - 68 фото">
            <a:extLst>
              <a:ext uri="{FF2B5EF4-FFF2-40B4-BE49-F238E27FC236}">
                <a16:creationId xmlns:a16="http://schemas.microsoft.com/office/drawing/2014/main" id="{552CAB24-27CA-41C6-B601-51DB981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341" y="1801595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Нет">
            <a:extLst>
              <a:ext uri="{FF2B5EF4-FFF2-40B4-BE49-F238E27FC236}">
                <a16:creationId xmlns:a16="http://schemas.microsoft.com/office/drawing/2014/main" id="{65A155B3-D163-4634-B892-08FD3B4E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137" y="1845361"/>
            <a:ext cx="303257" cy="229227"/>
          </a:xfrm>
          <a:prstGeom prst="rect">
            <a:avLst/>
          </a:prstGeom>
        </p:spPr>
      </p:pic>
      <p:grpSp>
        <p:nvGrpSpPr>
          <p:cNvPr id="95" name="1. Ответ Д">
            <a:extLst>
              <a:ext uri="{FF2B5EF4-FFF2-40B4-BE49-F238E27FC236}">
                <a16:creationId xmlns:a16="http://schemas.microsoft.com/office/drawing/2014/main" id="{6438CEA0-D64F-4751-9834-5457AC1992E9}"/>
              </a:ext>
            </a:extLst>
          </p:cNvPr>
          <p:cNvGrpSpPr/>
          <p:nvPr/>
        </p:nvGrpSpPr>
        <p:grpSpPr>
          <a:xfrm>
            <a:off x="7863196" y="1787214"/>
            <a:ext cx="3600000" cy="415504"/>
            <a:chOff x="151981" y="2714065"/>
            <a:chExt cx="3600000" cy="415504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E4B7AEF1-AA58-4FC9-9718-CEF35AC3DE70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Блокада Ленинграда</a:t>
              </a:r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20F02852-354F-4FBC-A360-803C0CE7D71D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pic>
        <p:nvPicPr>
          <p:cNvPr id="137" name="Нет">
            <a:extLst>
              <a:ext uri="{FF2B5EF4-FFF2-40B4-BE49-F238E27FC236}">
                <a16:creationId xmlns:a16="http://schemas.microsoft.com/office/drawing/2014/main" id="{ED2C4DE3-EB59-4AE8-9C09-C3C9180C9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282" y="1880353"/>
            <a:ext cx="303257" cy="229227"/>
          </a:xfrm>
          <a:prstGeom prst="rect">
            <a:avLst/>
          </a:prstGeom>
        </p:spPr>
      </p:pic>
      <p:pic>
        <p:nvPicPr>
          <p:cNvPr id="138" name="Да" descr="Рисунок зеленая галочка - 68 фото">
            <a:extLst>
              <a:ext uri="{FF2B5EF4-FFF2-40B4-BE49-F238E27FC236}">
                <a16:creationId xmlns:a16="http://schemas.microsoft.com/office/drawing/2014/main" id="{4584D022-3BF0-4AE6-AF22-E37EFBA5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49" y="2286334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63196" y="450089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pic>
        <p:nvPicPr>
          <p:cNvPr id="1026" name="Picture 2" descr="https://xn----8sbgjbjpvpkiwni6b4f.xn--p1ai/wp-content/uploads/2022/07/7576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0" y="3155374"/>
            <a:ext cx="4731169" cy="32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therineasquithgallery.com/uploads/posts/2021-02/1613444519_14-p-fon-dlya-prezentatsii-pro-stalingradskuyu-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05" y="3155374"/>
            <a:ext cx="5236076" cy="32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1. Ответ Е">
            <a:extLst>
              <a:ext uri="{FF2B5EF4-FFF2-40B4-BE49-F238E27FC236}">
                <a16:creationId xmlns:a16="http://schemas.microsoft.com/office/drawing/2014/main" id="{6438CEA0-D64F-4751-9834-5457AC1992E9}"/>
              </a:ext>
            </a:extLst>
          </p:cNvPr>
          <p:cNvGrpSpPr/>
          <p:nvPr/>
        </p:nvGrpSpPr>
        <p:grpSpPr>
          <a:xfrm>
            <a:off x="7863196" y="2257741"/>
            <a:ext cx="3600000" cy="415504"/>
            <a:chOff x="151981" y="2714065"/>
            <a:chExt cx="3600000" cy="415504"/>
          </a:xfrm>
        </p:grpSpPr>
        <p:sp>
          <p:nvSpPr>
            <p:cNvPr id="64" name="Прямоугольник: скругленные углы 95">
              <a:extLst>
                <a:ext uri="{FF2B5EF4-FFF2-40B4-BE49-F238E27FC236}">
                  <a16:creationId xmlns:a16="http://schemas.microsoft.com/office/drawing/2014/main" id="{E4B7AEF1-AA58-4FC9-9718-CEF35AC3DE70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Штурм Берлина</a:t>
              </a: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20F02852-354F-4FBC-A360-803C0CE7D71D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pic>
        <p:nvPicPr>
          <p:cNvPr id="66" name="Нет">
            <a:extLst>
              <a:ext uri="{FF2B5EF4-FFF2-40B4-BE49-F238E27FC236}">
                <a16:creationId xmlns:a16="http://schemas.microsoft.com/office/drawing/2014/main" id="{ED2C4DE3-EB59-4AE8-9C09-C3C9180C9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281" y="2351962"/>
            <a:ext cx="303257" cy="2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8-9 класс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A83F3C-F56D-4689-B72F-99ED2FB0F0AD}"/>
              </a:ext>
            </a:extLst>
          </p:cNvPr>
          <p:cNvSpPr/>
          <p:nvPr/>
        </p:nvSpPr>
        <p:spPr>
          <a:xfrm>
            <a:off x="159591" y="1316365"/>
            <a:ext cx="11984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Этот образец, который можно увидеть в руках воинов на параде 1945 года, был принят на вооружение ещё в 1891 году. Послужило оружие и в боях Великой Отечественной войны, с ним победители прошли по Красной площади в положении «на руку»:</a:t>
            </a:r>
          </a:p>
        </p:txBody>
      </p:sp>
      <p:pic>
        <p:nvPicPr>
          <p:cNvPr id="2050" name="Picture 2" descr="Винтовка Мосина: от «несчастной драмы» до великой Победы - Рамблер/новости">
            <a:extLst>
              <a:ext uri="{FF2B5EF4-FFF2-40B4-BE49-F238E27FC236}">
                <a16:creationId xmlns:a16="http://schemas.microsoft.com/office/drawing/2014/main" id="{F295E41C-CFCD-4946-B289-564A369F0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44" y="2422142"/>
            <a:ext cx="5256092" cy="345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2. Ответ Б">
            <a:extLst>
              <a:ext uri="{FF2B5EF4-FFF2-40B4-BE49-F238E27FC236}">
                <a16:creationId xmlns:a16="http://schemas.microsoft.com/office/drawing/2014/main" id="{FE6400B5-4990-4B21-8066-B96895455C8D}"/>
              </a:ext>
            </a:extLst>
          </p:cNvPr>
          <p:cNvGrpSpPr/>
          <p:nvPr/>
        </p:nvGrpSpPr>
        <p:grpSpPr>
          <a:xfrm>
            <a:off x="726924" y="2897467"/>
            <a:ext cx="4480475" cy="415504"/>
            <a:chOff x="-728494" y="1763414"/>
            <a:chExt cx="4480475" cy="415504"/>
          </a:xfrm>
        </p:grpSpPr>
        <p:sp>
          <p:nvSpPr>
            <p:cNvPr id="157" name="Прямоугольник: скругленные углы 156">
              <a:extLst>
                <a:ext uri="{FF2B5EF4-FFF2-40B4-BE49-F238E27FC236}">
                  <a16:creationId xmlns:a16="http://schemas.microsoft.com/office/drawing/2014/main" id="{D167B906-8989-45F9-B69A-576503F30759}"/>
                </a:ext>
              </a:extLst>
            </p:cNvPr>
            <p:cNvSpPr/>
            <p:nvPr/>
          </p:nvSpPr>
          <p:spPr>
            <a:xfrm>
              <a:off x="-728494" y="1763414"/>
              <a:ext cx="4480475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Трёхлинейная винтовка Мосина</a:t>
              </a:r>
            </a:p>
          </p:txBody>
        </p:sp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1932C941-D90A-407D-AD63-9C2907F74AE2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59" name="2. Ответ В">
            <a:extLst>
              <a:ext uri="{FF2B5EF4-FFF2-40B4-BE49-F238E27FC236}">
                <a16:creationId xmlns:a16="http://schemas.microsoft.com/office/drawing/2014/main" id="{553D9E30-FCC1-4783-9F8E-E3A29134E3D1}"/>
              </a:ext>
            </a:extLst>
          </p:cNvPr>
          <p:cNvGrpSpPr/>
          <p:nvPr/>
        </p:nvGrpSpPr>
        <p:grpSpPr>
          <a:xfrm>
            <a:off x="726924" y="3372792"/>
            <a:ext cx="4480475" cy="415504"/>
            <a:chOff x="-728494" y="2238739"/>
            <a:chExt cx="4480475" cy="415504"/>
          </a:xfrm>
        </p:grpSpPr>
        <p:sp>
          <p:nvSpPr>
            <p:cNvPr id="160" name="Прямоугольник: скругленные углы 159">
              <a:extLst>
                <a:ext uri="{FF2B5EF4-FFF2-40B4-BE49-F238E27FC236}">
                  <a16:creationId xmlns:a16="http://schemas.microsoft.com/office/drawing/2014/main" id="{3D005F62-295C-442F-B789-D6F7A1BA335C}"/>
                </a:ext>
              </a:extLst>
            </p:cNvPr>
            <p:cNvSpPr/>
            <p:nvPr/>
          </p:nvSpPr>
          <p:spPr>
            <a:xfrm>
              <a:off x="-728494" y="2238739"/>
              <a:ext cx="4480475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Пистолет-пулемёт Шпагина</a:t>
              </a:r>
            </a:p>
          </p:txBody>
        </p:sp>
        <p:sp>
          <p:nvSpPr>
            <p:cNvPr id="161" name="Овал 160">
              <a:extLst>
                <a:ext uri="{FF2B5EF4-FFF2-40B4-BE49-F238E27FC236}">
                  <a16:creationId xmlns:a16="http://schemas.microsoft.com/office/drawing/2014/main" id="{E29D2B0D-6F73-452F-B64F-7EFCB54F3987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62" name="2. Ответ А">
            <a:extLst>
              <a:ext uri="{FF2B5EF4-FFF2-40B4-BE49-F238E27FC236}">
                <a16:creationId xmlns:a16="http://schemas.microsoft.com/office/drawing/2014/main" id="{37ECDCDF-2787-44D5-BFBC-C23F30FC8924}"/>
              </a:ext>
            </a:extLst>
          </p:cNvPr>
          <p:cNvGrpSpPr/>
          <p:nvPr/>
        </p:nvGrpSpPr>
        <p:grpSpPr>
          <a:xfrm>
            <a:off x="726924" y="2422142"/>
            <a:ext cx="4480475" cy="415504"/>
            <a:chOff x="-728494" y="1288089"/>
            <a:chExt cx="4480475" cy="415504"/>
          </a:xfrm>
        </p:grpSpPr>
        <p:sp>
          <p:nvSpPr>
            <p:cNvPr id="163" name="Прямоугольник: скругленные углы 162">
              <a:extLst>
                <a:ext uri="{FF2B5EF4-FFF2-40B4-BE49-F238E27FC236}">
                  <a16:creationId xmlns:a16="http://schemas.microsoft.com/office/drawing/2014/main" id="{BA05922E-F3A2-4C87-A0AA-53C158CC870A}"/>
                </a:ext>
              </a:extLst>
            </p:cNvPr>
            <p:cNvSpPr/>
            <p:nvPr/>
          </p:nvSpPr>
          <p:spPr>
            <a:xfrm>
              <a:off x="-728494" y="1288089"/>
              <a:ext cx="4480475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Винтовка </a:t>
              </a:r>
              <a:r>
                <a:rPr lang="ru-RU" dirty="0" err="1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Бердана</a:t>
              </a:r>
              <a:endPara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Овал 163">
              <a:extLst>
                <a:ext uri="{FF2B5EF4-FFF2-40B4-BE49-F238E27FC236}">
                  <a16:creationId xmlns:a16="http://schemas.microsoft.com/office/drawing/2014/main" id="{7E13F93A-A546-4578-A3C1-CF653A64AAA3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166" name="Нет">
            <a:extLst>
              <a:ext uri="{FF2B5EF4-FFF2-40B4-BE49-F238E27FC236}">
                <a16:creationId xmlns:a16="http://schemas.microsoft.com/office/drawing/2014/main" id="{289BA60F-B768-4EF6-8B47-1DB4DFC7E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485" y="2515281"/>
            <a:ext cx="303257" cy="229227"/>
          </a:xfrm>
          <a:prstGeom prst="rect">
            <a:avLst/>
          </a:prstGeom>
        </p:spPr>
      </p:pic>
      <p:pic>
        <p:nvPicPr>
          <p:cNvPr id="167" name="Да" descr="Рисунок зеленая галочка - 68 фото">
            <a:extLst>
              <a:ext uri="{FF2B5EF4-FFF2-40B4-BE49-F238E27FC236}">
                <a16:creationId xmlns:a16="http://schemas.microsoft.com/office/drawing/2014/main" id="{17AAC9AC-40AA-4934-B511-CCB6ACC0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897" y="2956254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Бердана" descr="💥 Винтовка Бердана №2">
            <a:extLst>
              <a:ext uri="{FF2B5EF4-FFF2-40B4-BE49-F238E27FC236}">
                <a16:creationId xmlns:a16="http://schemas.microsoft.com/office/drawing/2014/main" id="{628957C1-20E7-4FFC-B64C-FBA3D9600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" b="14215"/>
          <a:stretch/>
        </p:blipFill>
        <p:spPr bwMode="auto">
          <a:xfrm>
            <a:off x="681956" y="4030271"/>
            <a:ext cx="5099122" cy="24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Мосина" descr="Феномен трехлинейки">
            <a:extLst>
              <a:ext uri="{FF2B5EF4-FFF2-40B4-BE49-F238E27FC236}">
                <a16:creationId xmlns:a16="http://schemas.microsoft.com/office/drawing/2014/main" id="{9B545C59-89BD-4D01-97AF-80A6620C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9" y="4030271"/>
            <a:ext cx="6192956" cy="24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ППШ" descr="Пистолет-пулемёт Шпагина — Википедия">
            <a:extLst>
              <a:ext uri="{FF2B5EF4-FFF2-40B4-BE49-F238E27FC236}">
                <a16:creationId xmlns:a16="http://schemas.microsoft.com/office/drawing/2014/main" id="{04F8D7A4-460A-49DD-9CBB-CB59F7F8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7" y="4030271"/>
            <a:ext cx="5595821" cy="24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Нет">
            <a:extLst>
              <a:ext uri="{FF2B5EF4-FFF2-40B4-BE49-F238E27FC236}">
                <a16:creationId xmlns:a16="http://schemas.microsoft.com/office/drawing/2014/main" id="{C70E4F42-BEF5-42B0-A8D8-54C5EAB35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971" y="3496517"/>
            <a:ext cx="303257" cy="229227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63196" y="450089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01040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8-9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97702" y="6005500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75" name="3. Вопрос">
            <a:extLst>
              <a:ext uri="{FF2B5EF4-FFF2-40B4-BE49-F238E27FC236}">
                <a16:creationId xmlns:a16="http://schemas.microsoft.com/office/drawing/2014/main" id="{0DB55967-F7D8-4AAD-81E7-55653E91E2CA}"/>
              </a:ext>
            </a:extLst>
          </p:cNvPr>
          <p:cNvSpPr/>
          <p:nvPr/>
        </p:nvSpPr>
        <p:spPr>
          <a:xfrm>
            <a:off x="4228539" y="627231"/>
            <a:ext cx="6729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Выберите верные утверждения о представленных фотографиях:</a:t>
            </a:r>
          </a:p>
        </p:txBody>
      </p:sp>
      <p:pic>
        <p:nvPicPr>
          <p:cNvPr id="76" name="Рисунок 75" descr="изображение">
            <a:extLst>
              <a:ext uri="{FF2B5EF4-FFF2-40B4-BE49-F238E27FC236}">
                <a16:creationId xmlns:a16="http://schemas.microsoft.com/office/drawing/2014/main" id="{BA747CFC-2582-4F5F-A8D4-F9656A1D85F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02" y="1250683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Рисунок 76" descr="изображение">
            <a:extLst>
              <a:ext uri="{FF2B5EF4-FFF2-40B4-BE49-F238E27FC236}">
                <a16:creationId xmlns:a16="http://schemas.microsoft.com/office/drawing/2014/main" id="{43B7CE67-4872-4050-9BCB-AF813828EF8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00" y="1245921"/>
            <a:ext cx="2676525" cy="1724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E9BC1B4-B1D5-48DC-8879-1CD0745FCC70}"/>
              </a:ext>
            </a:extLst>
          </p:cNvPr>
          <p:cNvGrpSpPr/>
          <p:nvPr/>
        </p:nvGrpSpPr>
        <p:grpSpPr>
          <a:xfrm>
            <a:off x="1050231" y="5180668"/>
            <a:ext cx="9908154" cy="612000"/>
            <a:chOff x="1483744" y="5335601"/>
            <a:chExt cx="9908154" cy="612000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F4068226-A112-4CD9-9948-817805F5948B}"/>
                </a:ext>
              </a:extLst>
            </p:cNvPr>
            <p:cNvSpPr/>
            <p:nvPr/>
          </p:nvSpPr>
          <p:spPr>
            <a:xfrm>
              <a:off x="1483744" y="5335601"/>
              <a:ext cx="9908154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В годы войны фонтан был полностью разрушен, а после полностью восстановлен.</a:t>
              </a:r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0DD36264-CBB5-465E-885E-96CD9B6A3456}"/>
                </a:ext>
              </a:extLst>
            </p:cNvPr>
            <p:cNvSpPr/>
            <p:nvPr/>
          </p:nvSpPr>
          <p:spPr>
            <a:xfrm>
              <a:off x="10811416" y="5367188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9B6995C-A325-456F-A15B-CBC24645AB73}"/>
              </a:ext>
            </a:extLst>
          </p:cNvPr>
          <p:cNvGrpSpPr/>
          <p:nvPr/>
        </p:nvGrpSpPr>
        <p:grpSpPr>
          <a:xfrm>
            <a:off x="1050230" y="4484163"/>
            <a:ext cx="9908157" cy="612000"/>
            <a:chOff x="1483743" y="4639096"/>
            <a:chExt cx="9908157" cy="612000"/>
          </a:xfrm>
        </p:grpSpPr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0136072F-7176-4D8F-950B-9B37B20B964A}"/>
                </a:ext>
              </a:extLst>
            </p:cNvPr>
            <p:cNvSpPr/>
            <p:nvPr/>
          </p:nvSpPr>
          <p:spPr>
            <a:xfrm>
              <a:off x="1483743" y="4639096"/>
              <a:ext cx="9908157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Фонтан представляет собой иллюстрацию к стихотворной сказке К. Чуковского «Бармалей».</a:t>
              </a:r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F5A68C6D-7802-4D6B-8036-7593DD27727E}"/>
                </a:ext>
              </a:extLst>
            </p:cNvPr>
            <p:cNvSpPr/>
            <p:nvPr/>
          </p:nvSpPr>
          <p:spPr>
            <a:xfrm>
              <a:off x="10811416" y="467509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ACEF27-ECF3-42C6-866E-18A28B6A58DC}"/>
              </a:ext>
            </a:extLst>
          </p:cNvPr>
          <p:cNvGrpSpPr/>
          <p:nvPr/>
        </p:nvGrpSpPr>
        <p:grpSpPr>
          <a:xfrm>
            <a:off x="1050230" y="3782563"/>
            <a:ext cx="9908159" cy="612000"/>
            <a:chOff x="1483743" y="3246082"/>
            <a:chExt cx="9908159" cy="612000"/>
          </a:xfrm>
        </p:grpSpPr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AC6EF952-328B-4A69-8439-39858EAC3CDA}"/>
                </a:ext>
              </a:extLst>
            </p:cNvPr>
            <p:cNvSpPr/>
            <p:nvPr/>
          </p:nvSpPr>
          <p:spPr>
            <a:xfrm>
              <a:off x="1483743" y="3246082"/>
              <a:ext cx="9908159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Обе иллюстрации связаны с городом Курском.</a:t>
              </a:r>
            </a:p>
          </p:txBody>
        </p: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09F8EE5F-023C-43D1-842B-43333806BB6C}"/>
                </a:ext>
              </a:extLst>
            </p:cNvPr>
            <p:cNvSpPr/>
            <p:nvPr/>
          </p:nvSpPr>
          <p:spPr>
            <a:xfrm>
              <a:off x="10811416" y="328345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601B7A4-DE21-4844-AEEE-0C63B1900B46}"/>
              </a:ext>
            </a:extLst>
          </p:cNvPr>
          <p:cNvGrpSpPr/>
          <p:nvPr/>
        </p:nvGrpSpPr>
        <p:grpSpPr>
          <a:xfrm>
            <a:off x="1050230" y="3086056"/>
            <a:ext cx="9908157" cy="612000"/>
            <a:chOff x="1483743" y="2549575"/>
            <a:chExt cx="9908157" cy="612000"/>
          </a:xfrm>
        </p:grpSpPr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08A99392-5B7D-42CB-93F4-3E2A70A45DC7}"/>
                </a:ext>
              </a:extLst>
            </p:cNvPr>
            <p:cNvSpPr/>
            <p:nvPr/>
          </p:nvSpPr>
          <p:spPr>
            <a:xfrm>
              <a:off x="1483743" y="2549575"/>
              <a:ext cx="9908157" cy="61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На первой картинке изображен город Сталинград, на второй – Волгоград.</a:t>
              </a:r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EB495AD8-595B-4E35-8717-EFE6B0A76786}"/>
                </a:ext>
              </a:extLst>
            </p:cNvPr>
            <p:cNvSpPr/>
            <p:nvPr/>
          </p:nvSpPr>
          <p:spPr>
            <a:xfrm>
              <a:off x="10811416" y="258328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93" name="Нет">
            <a:extLst>
              <a:ext uri="{FF2B5EF4-FFF2-40B4-BE49-F238E27FC236}">
                <a16:creationId xmlns:a16="http://schemas.microsoft.com/office/drawing/2014/main" id="{F74A455D-7126-4DC8-BE77-BD37A88BB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6273" y="3980631"/>
            <a:ext cx="303257" cy="229227"/>
          </a:xfrm>
          <a:prstGeom prst="rect">
            <a:avLst/>
          </a:prstGeom>
        </p:spPr>
      </p:pic>
      <p:pic>
        <p:nvPicPr>
          <p:cNvPr id="94" name="Да" descr="Рисунок зеленая галочка - 68 фото">
            <a:extLst>
              <a:ext uri="{FF2B5EF4-FFF2-40B4-BE49-F238E27FC236}">
                <a16:creationId xmlns:a16="http://schemas.microsoft.com/office/drawing/2014/main" id="{4632D4A6-BA08-49D5-9060-76BA5F9B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707" y="3249150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Да" descr="Рисунок зеленая галочка - 68 фото">
            <a:extLst>
              <a:ext uri="{FF2B5EF4-FFF2-40B4-BE49-F238E27FC236}">
                <a16:creationId xmlns:a16="http://schemas.microsoft.com/office/drawing/2014/main" id="{4F19BC75-6E8C-4760-BA48-7819EBA7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705" y="4642906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Да" descr="Рисунок зеленая галочка - 68 фото">
            <a:extLst>
              <a:ext uri="{FF2B5EF4-FFF2-40B4-BE49-F238E27FC236}">
                <a16:creationId xmlns:a16="http://schemas.microsoft.com/office/drawing/2014/main" id="{A8B4F145-7DC3-47E5-8EFD-0D149DEC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705" y="5321695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8-9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604128" y="887001"/>
            <a:ext cx="10452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Расположите основные события Великой Отечественной войны в хронологической последовательности.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97702" y="6005500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1B61981C-004F-4309-8CC0-B8B087F5615F}"/>
              </a:ext>
            </a:extLst>
          </p:cNvPr>
          <p:cNvSpPr/>
          <p:nvPr/>
        </p:nvSpPr>
        <p:spPr>
          <a:xfrm flipH="1">
            <a:off x="604128" y="1499313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3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F304BBDA-141A-4D62-A6B7-7101D0CFC583}"/>
              </a:ext>
            </a:extLst>
          </p:cNvPr>
          <p:cNvSpPr/>
          <p:nvPr/>
        </p:nvSpPr>
        <p:spPr>
          <a:xfrm flipH="1">
            <a:off x="604128" y="19799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4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74917359-3C0A-4E26-9199-0F5C23CAC4D4}"/>
              </a:ext>
            </a:extLst>
          </p:cNvPr>
          <p:cNvSpPr/>
          <p:nvPr/>
        </p:nvSpPr>
        <p:spPr>
          <a:xfrm flipH="1">
            <a:off x="604128" y="2478365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8C2A208-B53F-47B5-8B0D-9B2CD160FB27}"/>
              </a:ext>
            </a:extLst>
          </p:cNvPr>
          <p:cNvSpPr/>
          <p:nvPr/>
        </p:nvSpPr>
        <p:spPr>
          <a:xfrm flipH="1">
            <a:off x="604128" y="296535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7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A9E0034E-AC63-444F-B3BF-B89B2A13C52A}"/>
              </a:ext>
            </a:extLst>
          </p:cNvPr>
          <p:cNvSpPr/>
          <p:nvPr/>
        </p:nvSpPr>
        <p:spPr>
          <a:xfrm flipH="1">
            <a:off x="604128" y="345046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C56884F9-B049-4AB5-A266-3DFD92461258}"/>
              </a:ext>
            </a:extLst>
          </p:cNvPr>
          <p:cNvSpPr/>
          <p:nvPr/>
        </p:nvSpPr>
        <p:spPr>
          <a:xfrm flipH="1">
            <a:off x="604128" y="3915111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6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048C7361-5FEC-459F-845B-4914D07D345C}"/>
              </a:ext>
            </a:extLst>
          </p:cNvPr>
          <p:cNvSpPr/>
          <p:nvPr/>
        </p:nvSpPr>
        <p:spPr>
          <a:xfrm flipH="1">
            <a:off x="604128" y="440210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8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A5179C21-CAB2-4471-ADF2-63469E15D444}"/>
              </a:ext>
            </a:extLst>
          </p:cNvPr>
          <p:cNvSpPr/>
          <p:nvPr/>
        </p:nvSpPr>
        <p:spPr>
          <a:xfrm flipH="1">
            <a:off x="604128" y="48872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9" name="7">
            <a:extLst>
              <a:ext uri="{FF2B5EF4-FFF2-40B4-BE49-F238E27FC236}">
                <a16:creationId xmlns:a16="http://schemas.microsoft.com/office/drawing/2014/main" id="{A7AE7873-2632-412D-B974-FAEFA9B4890D}"/>
              </a:ext>
            </a:extLst>
          </p:cNvPr>
          <p:cNvSpPr/>
          <p:nvPr/>
        </p:nvSpPr>
        <p:spPr>
          <a:xfrm>
            <a:off x="1082319" y="2965358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взятие Берлина</a:t>
            </a: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id="{4F819277-8A3A-4EB7-935B-609839614ECC}"/>
              </a:ext>
            </a:extLst>
          </p:cNvPr>
          <p:cNvSpPr/>
          <p:nvPr/>
        </p:nvSpPr>
        <p:spPr>
          <a:xfrm>
            <a:off x="1082319" y="2478365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начало Великой Отечественной войны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90D1D6A-4DB2-4D4A-A060-B448D0E00132}"/>
              </a:ext>
            </a:extLst>
          </p:cNvPr>
          <p:cNvSpPr/>
          <p:nvPr/>
        </p:nvSpPr>
        <p:spPr>
          <a:xfrm>
            <a:off x="1082319" y="3450468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Курская битва</a:t>
            </a:r>
          </a:p>
        </p:txBody>
      </p:sp>
      <p:sp>
        <p:nvSpPr>
          <p:cNvPr id="73" name="3">
            <a:extLst>
              <a:ext uri="{FF2B5EF4-FFF2-40B4-BE49-F238E27FC236}">
                <a16:creationId xmlns:a16="http://schemas.microsoft.com/office/drawing/2014/main" id="{DF07CD30-465E-42EC-8EBF-0EF02DBCE867}"/>
              </a:ext>
            </a:extLst>
          </p:cNvPr>
          <p:cNvSpPr/>
          <p:nvPr/>
        </p:nvSpPr>
        <p:spPr>
          <a:xfrm>
            <a:off x="1082319" y="1499313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Контр наступление советских войск под Москвой</a:t>
            </a:r>
          </a:p>
        </p:txBody>
      </p:sp>
      <p:sp>
        <p:nvSpPr>
          <p:cNvPr id="74" name="4">
            <a:extLst>
              <a:ext uri="{FF2B5EF4-FFF2-40B4-BE49-F238E27FC236}">
                <a16:creationId xmlns:a16="http://schemas.microsoft.com/office/drawing/2014/main" id="{1A5E90A7-E561-4EF2-AD39-61693A4476C8}"/>
              </a:ext>
            </a:extLst>
          </p:cNvPr>
          <p:cNvSpPr/>
          <p:nvPr/>
        </p:nvSpPr>
        <p:spPr>
          <a:xfrm>
            <a:off x="1082319" y="1979914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Сталинградская битва</a:t>
            </a:r>
          </a:p>
        </p:txBody>
      </p:sp>
      <p:sp>
        <p:nvSpPr>
          <p:cNvPr id="78" name="6">
            <a:extLst>
              <a:ext uri="{FF2B5EF4-FFF2-40B4-BE49-F238E27FC236}">
                <a16:creationId xmlns:a16="http://schemas.microsoft.com/office/drawing/2014/main" id="{62F37E51-D9BE-4E9E-9CBF-DC921F4830C6}"/>
              </a:ext>
            </a:extLst>
          </p:cNvPr>
          <p:cNvSpPr/>
          <p:nvPr/>
        </p:nvSpPr>
        <p:spPr>
          <a:xfrm>
            <a:off x="1082319" y="3915111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снятие блокады Ленинграда</a:t>
            </a:r>
          </a:p>
        </p:txBody>
      </p:sp>
      <p:sp>
        <p:nvSpPr>
          <p:cNvPr id="81" name="8">
            <a:extLst>
              <a:ext uri="{FF2B5EF4-FFF2-40B4-BE49-F238E27FC236}">
                <a16:creationId xmlns:a16="http://schemas.microsoft.com/office/drawing/2014/main" id="{57D7C54B-A9C2-4DA3-968C-443144E275C0}"/>
              </a:ext>
            </a:extLst>
          </p:cNvPr>
          <p:cNvSpPr/>
          <p:nvPr/>
        </p:nvSpPr>
        <p:spPr>
          <a:xfrm>
            <a:off x="1082319" y="4402104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День Победы. Капитуляция фашистской Германии</a:t>
            </a:r>
          </a:p>
        </p:txBody>
      </p:sp>
      <p:sp>
        <p:nvSpPr>
          <p:cNvPr id="84" name="2">
            <a:extLst>
              <a:ext uri="{FF2B5EF4-FFF2-40B4-BE49-F238E27FC236}">
                <a16:creationId xmlns:a16="http://schemas.microsoft.com/office/drawing/2014/main" id="{A8F08EF2-A195-46DE-9F75-2E8F51D9F757}"/>
              </a:ext>
            </a:extLst>
          </p:cNvPr>
          <p:cNvSpPr/>
          <p:nvPr/>
        </p:nvSpPr>
        <p:spPr>
          <a:xfrm>
            <a:off x="1082319" y="4887214"/>
            <a:ext cx="5413821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начало блокады Ленинграда</a:t>
            </a:r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A302C45D-6070-4F69-B2F3-66EBE01351E6}"/>
              </a:ext>
            </a:extLst>
          </p:cNvPr>
          <p:cNvSpPr/>
          <p:nvPr/>
        </p:nvSpPr>
        <p:spPr>
          <a:xfrm flipH="1">
            <a:off x="6560331" y="2965358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 мая 1945 г. 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6EC1BBA6-7893-4CC8-BDA7-28F66EDDD845}"/>
              </a:ext>
            </a:extLst>
          </p:cNvPr>
          <p:cNvSpPr/>
          <p:nvPr/>
        </p:nvSpPr>
        <p:spPr>
          <a:xfrm flipH="1">
            <a:off x="6560331" y="2478365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22 июня 1941 г. 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B62C9302-8FB8-44AD-B045-6D4379DA68DE}"/>
              </a:ext>
            </a:extLst>
          </p:cNvPr>
          <p:cNvSpPr/>
          <p:nvPr/>
        </p:nvSpPr>
        <p:spPr>
          <a:xfrm flipH="1">
            <a:off x="6560331" y="3450468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5 июля 1943 г. – 23 августа 1943 г. 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3BC74618-BC55-4604-8CCB-B1B8603D2214}"/>
              </a:ext>
            </a:extLst>
          </p:cNvPr>
          <p:cNvSpPr/>
          <p:nvPr/>
        </p:nvSpPr>
        <p:spPr>
          <a:xfrm flipH="1">
            <a:off x="6560331" y="1499313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декабрь 1941 г. 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22760AD0-6455-46FC-BCC0-999A210C4030}"/>
              </a:ext>
            </a:extLst>
          </p:cNvPr>
          <p:cNvSpPr/>
          <p:nvPr/>
        </p:nvSpPr>
        <p:spPr>
          <a:xfrm flipH="1">
            <a:off x="6560331" y="1979914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17 июля 1942 г. – 2 февраля 1943 г. 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99FBFA1C-52BB-4B64-9525-5C2F33B74447}"/>
              </a:ext>
            </a:extLst>
          </p:cNvPr>
          <p:cNvSpPr/>
          <p:nvPr/>
        </p:nvSpPr>
        <p:spPr>
          <a:xfrm flipH="1">
            <a:off x="6560331" y="3915111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27 января 1944 г. 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313BE987-AF18-44E6-89FC-F9FA1D09BD12}"/>
              </a:ext>
            </a:extLst>
          </p:cNvPr>
          <p:cNvSpPr/>
          <p:nvPr/>
        </p:nvSpPr>
        <p:spPr>
          <a:xfrm flipH="1">
            <a:off x="6560331" y="4402104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9 мая 1945 г. </a:t>
            </a:r>
          </a:p>
        </p:txBody>
      </p: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E12F4FCF-B474-4D2A-974D-CA7216C7C7C4}"/>
              </a:ext>
            </a:extLst>
          </p:cNvPr>
          <p:cNvSpPr/>
          <p:nvPr/>
        </p:nvSpPr>
        <p:spPr>
          <a:xfrm flipH="1">
            <a:off x="6560331" y="4887214"/>
            <a:ext cx="3872642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8 сентября 1941 г. 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385BBC4-77E2-43DA-8F6D-B58CF9702512}"/>
              </a:ext>
            </a:extLst>
          </p:cNvPr>
          <p:cNvSpPr/>
          <p:nvPr/>
        </p:nvSpPr>
        <p:spPr>
          <a:xfrm flipH="1">
            <a:off x="606033" y="1499313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E3F9814D-B679-417B-B9A6-9B839DA75DDD}"/>
              </a:ext>
            </a:extLst>
          </p:cNvPr>
          <p:cNvSpPr/>
          <p:nvPr/>
        </p:nvSpPr>
        <p:spPr>
          <a:xfrm flipH="1">
            <a:off x="606033" y="19799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5569560-B2FF-43B9-89EC-44C304470B22}"/>
              </a:ext>
            </a:extLst>
          </p:cNvPr>
          <p:cNvSpPr/>
          <p:nvPr/>
        </p:nvSpPr>
        <p:spPr>
          <a:xfrm flipH="1">
            <a:off x="606033" y="2478365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FEFC56E-D05B-46B0-8201-FD1F3E86C6FB}"/>
              </a:ext>
            </a:extLst>
          </p:cNvPr>
          <p:cNvSpPr/>
          <p:nvPr/>
        </p:nvSpPr>
        <p:spPr>
          <a:xfrm flipH="1">
            <a:off x="606033" y="296535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548D02C-4358-423D-8AB7-D84529650978}"/>
              </a:ext>
            </a:extLst>
          </p:cNvPr>
          <p:cNvSpPr/>
          <p:nvPr/>
        </p:nvSpPr>
        <p:spPr>
          <a:xfrm flipH="1">
            <a:off x="606033" y="3450468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4195B5A3-E002-4DBB-B0B9-F7274E55075F}"/>
              </a:ext>
            </a:extLst>
          </p:cNvPr>
          <p:cNvSpPr/>
          <p:nvPr/>
        </p:nvSpPr>
        <p:spPr>
          <a:xfrm flipH="1">
            <a:off x="606033" y="3915111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F1B052E-541B-4071-BF3E-20BB1887CD8B}"/>
              </a:ext>
            </a:extLst>
          </p:cNvPr>
          <p:cNvSpPr/>
          <p:nvPr/>
        </p:nvSpPr>
        <p:spPr>
          <a:xfrm flipH="1">
            <a:off x="606033" y="440210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2B848EDD-3D2B-49CF-967D-51B64CE37082}"/>
              </a:ext>
            </a:extLst>
          </p:cNvPr>
          <p:cNvSpPr/>
          <p:nvPr/>
        </p:nvSpPr>
        <p:spPr>
          <a:xfrm flipH="1">
            <a:off x="606033" y="4887214"/>
            <a:ext cx="414000" cy="4155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27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61" grpId="1" animBg="1"/>
      <p:bldP spid="62" grpId="0" animBg="1"/>
      <p:bldP spid="63" grpId="0" animBg="1"/>
      <p:bldP spid="64" grpId="0" animBg="1"/>
      <p:bldP spid="65" grpId="0" animBg="1"/>
      <p:bldP spid="59" grpId="0" animBg="1"/>
      <p:bldP spid="66" grpId="0" animBg="1"/>
      <p:bldP spid="67" grpId="0" animBg="1"/>
      <p:bldP spid="87" grpId="0" animBg="1"/>
      <p:bldP spid="90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328</Words>
  <Application>Microsoft Office PowerPoint</Application>
  <PresentationFormat>Широкоэкранный</PresentationFormat>
  <Paragraphs>70</Paragraphs>
  <Slides>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Екатерина Тяпугина</cp:lastModifiedBy>
  <cp:revision>93</cp:revision>
  <dcterms:created xsi:type="dcterms:W3CDTF">2023-04-17T09:30:35Z</dcterms:created>
  <dcterms:modified xsi:type="dcterms:W3CDTF">2023-06-14T15:51:49Z</dcterms:modified>
</cp:coreProperties>
</file>