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0" r:id="rId3"/>
    <p:sldId id="289" r:id="rId4"/>
    <p:sldId id="290" r:id="rId5"/>
    <p:sldId id="266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621"/>
    <a:srgbClr val="7E161B"/>
    <a:srgbClr val="783429"/>
    <a:srgbClr val="7F7F7F"/>
    <a:srgbClr val="ACA08E"/>
    <a:srgbClr val="FFFFFF"/>
    <a:srgbClr val="AC9F8E"/>
    <a:srgbClr val="21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4B830-39B4-4F35-B630-AAD6FCB8F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A212-E02A-4DAA-B2BF-20714C24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20DAC-02B3-42F5-97C0-D3D1970E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116F9-693E-4A5C-9148-46151758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07A1-3BD0-4AC6-ACE3-78DDB6AA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1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D889C-0385-4E44-8CCF-37D55C42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82517-EAB4-4ED2-B245-0317AEB14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F862F-7720-4BB8-9896-FC38BD92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3B308-8DD3-4739-AB57-1867B6AE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7A8C7-2813-4AC3-A806-54FA8594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EE300-742A-4254-BDCC-C15557260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6DEAB-F983-4505-BA6F-A14B47CCD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D853F-01C1-4FF9-AFBA-88A94422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8377F-81D1-47E3-8C74-0B771EFC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BF259-EE50-4026-8448-BB0A128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5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1000-0EEB-4F3E-9C15-404F4659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B7D38-A5BF-45D3-B9B9-2285484E9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F4E9-E83F-4B53-BA45-7D5FF47B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34F22-B74D-4FCA-96AD-D5CC3EA4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EE5B3-EA42-4903-93AF-0E1AD232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2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45F98-4BA0-486E-88EC-A0DD2E1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6AD58E-5099-4769-B22E-AEE2C678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BFBC-A7AC-4174-B799-ABDF548E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B08AE-64FC-4B9A-B350-836210DC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712A9-D926-46D3-B3F1-6D81D379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635B-4747-473E-BE3A-26356B1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85ACC0-3EBF-4BC4-8E7A-037B3D18A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3B239-D7D0-4A3C-8D58-12BE8BF9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6552A-1A56-4C13-B1F0-F84D88AD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BF6A52-474B-4BD1-80CF-B9CC2F54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F3E4F8-054D-42E0-8970-82D1E57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632A-4139-4425-9488-9BB49F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F21069-CF41-4368-92EC-CF9D9CF2F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2ECDF-A30C-4A9F-878B-47B08550A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5C1F3-516A-409B-A173-F6F0E1B29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D7ACA2-9628-4CA4-B00F-E64E183A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E22BA3-E68F-4285-BC7D-5DD5B72F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01F1A4-C883-49CF-92B2-5E3D5EF7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9CB46-5F9A-4C51-B806-5DDB3F7F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C534-378C-41FB-ACFE-66C96E5D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F376AB-3916-405C-A681-D31972AD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22BD4-F84A-40F8-BB2A-3827796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1B92CE-ABF0-4773-8916-733058BB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6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3C6BF7-FB4C-414B-AB9E-14D23195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5F1A3-1C6A-41E0-A299-B469676B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A3ADE8-8CAE-4FD2-8906-1E77C95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B6F8-A98B-4ECF-9902-A82B1D59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07E39-CBAC-4AC3-BBF2-EE6D96C5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C0D82-B544-4F04-843A-C21C8BBD0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87E67-E560-4152-A6FD-21493E4F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024A3-857A-47BD-AC6E-F2FBD267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C59C05-C576-411D-A2F4-4EC1C330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D7D23-C742-4B15-9694-B5F47365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2F706-674F-4745-B45C-E7F41576F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07F9E-448F-4BD6-8289-8250AC355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4AE54-B97E-4558-A501-993C280E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3C3635-910C-42AF-B86A-26F5F5D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E2C5B-5B79-42DE-BA4F-6A042ACF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3000-8D4E-4989-9206-092E609C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62B64-CA56-448E-8CB1-5E2DAE6E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3F3FB-BF37-45FA-AC86-B767A2C9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E60248-9979-4B4C-AC87-DFA891DFF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144F8-E4C1-4A98-8B97-233FAABA8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sv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sv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5-7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5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28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192352" y="700542"/>
            <a:ext cx="11410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Высшая степень отличия – звание «город-герой» – присваивается городам Советского Союза, трудящиеся которых проявили массовый героизм и мужество в защите Родины в Великой Отечественной войне 1941–1945 гг. </a:t>
            </a:r>
          </a:p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Какие города-герои изображены на фотографиях?</a:t>
            </a:r>
          </a:p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0634B68-40D1-4AE4-BF39-F0D35CDA7B62}"/>
              </a:ext>
            </a:extLst>
          </p:cNvPr>
          <p:cNvGrpSpPr/>
          <p:nvPr/>
        </p:nvGrpSpPr>
        <p:grpSpPr>
          <a:xfrm>
            <a:off x="11489850" y="115099"/>
            <a:ext cx="528922" cy="528922"/>
            <a:chOff x="6297610" y="441585"/>
            <a:chExt cx="909038" cy="909038"/>
          </a:xfrm>
        </p:grpSpPr>
        <p:sp>
          <p:nvSpPr>
            <p:cNvPr id="31" name="Прямоугольник: скругленные углы 25">
              <a:extLst>
                <a:ext uri="{FF2B5EF4-FFF2-40B4-BE49-F238E27FC236}">
                  <a16:creationId xmlns:a16="http://schemas.microsoft.com/office/drawing/2014/main" id="{536EDF19-AA74-4390-89F5-C1D0F9599AF9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673603F3-97B9-4706-8DD5-6A74AF665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Москва" descr="https://storage.yandexcloud.net/327-site-ee610-rus/nnov/bus/multi_day_tours/moscow/avi/01/01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9" y="490073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Тул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139" y="3250280"/>
            <a:ext cx="2153271" cy="1440000"/>
          </a:xfrm>
          <a:prstGeom prst="rect">
            <a:avLst/>
          </a:prstGeom>
        </p:spPr>
      </p:pic>
      <p:pic>
        <p:nvPicPr>
          <p:cNvPr id="12" name="Ленингра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197" y="3250280"/>
            <a:ext cx="2160000" cy="1440000"/>
          </a:xfrm>
          <a:prstGeom prst="rect">
            <a:avLst/>
          </a:prstGeom>
        </p:spPr>
      </p:pic>
      <p:pic>
        <p:nvPicPr>
          <p:cNvPr id="19" name="Керчь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4422" y="3250280"/>
            <a:ext cx="2158946" cy="1440000"/>
          </a:xfrm>
          <a:prstGeom prst="rect">
            <a:avLst/>
          </a:prstGeom>
        </p:spPr>
      </p:pic>
      <p:pic>
        <p:nvPicPr>
          <p:cNvPr id="16" name="Мурманск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2" y="1689286"/>
            <a:ext cx="2159171" cy="1440000"/>
          </a:xfrm>
          <a:prstGeom prst="rect">
            <a:avLst/>
          </a:prstGeom>
        </p:spPr>
      </p:pic>
      <p:pic>
        <p:nvPicPr>
          <p:cNvPr id="20" name="Севастополь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737" y="4900734"/>
            <a:ext cx="2187342" cy="1440000"/>
          </a:xfrm>
          <a:prstGeom prst="rect">
            <a:avLst/>
          </a:prstGeom>
        </p:spPr>
      </p:pic>
      <p:pic>
        <p:nvPicPr>
          <p:cNvPr id="22" name="Киев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5197" y="4900734"/>
            <a:ext cx="2201274" cy="1440000"/>
          </a:xfrm>
          <a:prstGeom prst="rect">
            <a:avLst/>
          </a:prstGeom>
        </p:spPr>
      </p:pic>
      <p:pic>
        <p:nvPicPr>
          <p:cNvPr id="29" name="Смоленск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737" y="3250280"/>
            <a:ext cx="2160982" cy="1440000"/>
          </a:xfrm>
          <a:prstGeom prst="rect">
            <a:avLst/>
          </a:prstGeom>
        </p:spPr>
      </p:pic>
      <p:pic>
        <p:nvPicPr>
          <p:cNvPr id="59" name="Новороссийск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352" y="3250280"/>
            <a:ext cx="2201274" cy="1440000"/>
          </a:xfrm>
          <a:prstGeom prst="rect">
            <a:avLst/>
          </a:prstGeom>
        </p:spPr>
      </p:pic>
      <p:pic>
        <p:nvPicPr>
          <p:cNvPr id="60" name="Волгоград" descr="https://e-news.su/uploads/posts/2020-06/1592995748_e-news.su_65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37" y="1689286"/>
            <a:ext cx="214832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Одесса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9139" y="1689286"/>
            <a:ext cx="2160982" cy="1440000"/>
          </a:xfrm>
          <a:prstGeom prst="rect">
            <a:avLst/>
          </a:prstGeom>
        </p:spPr>
      </p:pic>
      <p:pic>
        <p:nvPicPr>
          <p:cNvPr id="62" name="Минск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5197" y="1689286"/>
            <a:ext cx="2184408" cy="1440000"/>
          </a:xfrm>
          <a:prstGeom prst="rect">
            <a:avLst/>
          </a:prstGeom>
        </p:spPr>
      </p:pic>
      <p:pic>
        <p:nvPicPr>
          <p:cNvPr id="63" name="Брестская крепость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24422" y="1689286"/>
            <a:ext cx="2175226" cy="1440000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2615737" y="4898649"/>
            <a:ext cx="2187342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Севастополь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824421" y="3248195"/>
            <a:ext cx="2158947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Керчь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028278" y="1687201"/>
            <a:ext cx="2181843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Одесса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615738" y="1687201"/>
            <a:ext cx="2148326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Волгоград </a:t>
            </a:r>
            <a:br>
              <a:rPr lang="ru-RU" dirty="0"/>
            </a:br>
            <a:r>
              <a:rPr lang="ru-RU" dirty="0"/>
              <a:t>(ранее Сталинград)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92352" y="1687201"/>
            <a:ext cx="2159171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Мурманск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615737" y="3248195"/>
            <a:ext cx="2148326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Смоленск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495198" y="3248195"/>
            <a:ext cx="2160000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Ленинград</a:t>
            </a:r>
          </a:p>
          <a:p>
            <a:pPr algn="ctr"/>
            <a:r>
              <a:rPr lang="ru-RU" dirty="0"/>
              <a:t>(сейчас Санкт-Петербург)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049139" y="3248195"/>
            <a:ext cx="2153271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Тула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92352" y="3248195"/>
            <a:ext cx="2201274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Новороссийск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049139" y="4900734"/>
            <a:ext cx="2160000" cy="1440000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Москва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834740" y="1687201"/>
            <a:ext cx="2164908" cy="142070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Брестская крепость-герой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495196" y="1687201"/>
            <a:ext cx="2184409" cy="142070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Минск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495198" y="4898649"/>
            <a:ext cx="2201274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Киев</a:t>
            </a:r>
          </a:p>
        </p:txBody>
      </p:sp>
      <p:sp>
        <p:nvSpPr>
          <p:cNvPr id="34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3157956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35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5561757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2294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A83F3C-F56D-4689-B72F-99ED2FB0F0AD}"/>
              </a:ext>
            </a:extLst>
          </p:cNvPr>
          <p:cNvSpPr/>
          <p:nvPr/>
        </p:nvSpPr>
        <p:spPr>
          <a:xfrm>
            <a:off x="159591" y="1316365"/>
            <a:ext cx="11984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Этот образец, который можно увидеть в руках воинов на параде 1945 года, был принят на вооружение ещё в 1891 году. Послужило оружие и в боях Великой Отечественной войны, с ним победители прошли по Красной площади в положении «на руку»:</a:t>
            </a:r>
          </a:p>
        </p:txBody>
      </p:sp>
      <p:pic>
        <p:nvPicPr>
          <p:cNvPr id="2050" name="Picture 2" descr="Винтовка Мосина: от «несчастной драмы» до великой Победы - Рамблер/новости">
            <a:extLst>
              <a:ext uri="{FF2B5EF4-FFF2-40B4-BE49-F238E27FC236}">
                <a16:creationId xmlns:a16="http://schemas.microsoft.com/office/drawing/2014/main" id="{F295E41C-CFCD-4946-B289-564A369F0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44" y="2422142"/>
            <a:ext cx="5256092" cy="345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2. Ответ Б">
            <a:extLst>
              <a:ext uri="{FF2B5EF4-FFF2-40B4-BE49-F238E27FC236}">
                <a16:creationId xmlns:a16="http://schemas.microsoft.com/office/drawing/2014/main" id="{FE6400B5-4990-4B21-8066-B96895455C8D}"/>
              </a:ext>
            </a:extLst>
          </p:cNvPr>
          <p:cNvGrpSpPr/>
          <p:nvPr/>
        </p:nvGrpSpPr>
        <p:grpSpPr>
          <a:xfrm>
            <a:off x="726924" y="2897467"/>
            <a:ext cx="4480475" cy="415504"/>
            <a:chOff x="-728494" y="1763414"/>
            <a:chExt cx="4480475" cy="415504"/>
          </a:xfrm>
        </p:grpSpPr>
        <p:sp>
          <p:nvSpPr>
            <p:cNvPr id="157" name="Прямоугольник: скругленные углы 156">
              <a:extLst>
                <a:ext uri="{FF2B5EF4-FFF2-40B4-BE49-F238E27FC236}">
                  <a16:creationId xmlns:a16="http://schemas.microsoft.com/office/drawing/2014/main" id="{D167B906-8989-45F9-B69A-576503F30759}"/>
                </a:ext>
              </a:extLst>
            </p:cNvPr>
            <p:cNvSpPr/>
            <p:nvPr/>
          </p:nvSpPr>
          <p:spPr>
            <a:xfrm>
              <a:off x="-728494" y="1763414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Трёхлинейная винтовка Мосина</a:t>
              </a:r>
            </a:p>
          </p:txBody>
        </p:sp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1932C941-D90A-407D-AD63-9C2907F74AE2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59" name="2. Ответ В">
            <a:extLst>
              <a:ext uri="{FF2B5EF4-FFF2-40B4-BE49-F238E27FC236}">
                <a16:creationId xmlns:a16="http://schemas.microsoft.com/office/drawing/2014/main" id="{553D9E30-FCC1-4783-9F8E-E3A29134E3D1}"/>
              </a:ext>
            </a:extLst>
          </p:cNvPr>
          <p:cNvGrpSpPr/>
          <p:nvPr/>
        </p:nvGrpSpPr>
        <p:grpSpPr>
          <a:xfrm>
            <a:off x="726924" y="3372792"/>
            <a:ext cx="4480475" cy="415504"/>
            <a:chOff x="-728494" y="2238739"/>
            <a:chExt cx="4480475" cy="415504"/>
          </a:xfrm>
        </p:grpSpPr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3D005F62-295C-442F-B789-D6F7A1BA335C}"/>
                </a:ext>
              </a:extLst>
            </p:cNvPr>
            <p:cNvSpPr/>
            <p:nvPr/>
          </p:nvSpPr>
          <p:spPr>
            <a:xfrm>
              <a:off x="-728494" y="2238739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Пистолет-пулемёт Шпагина</a:t>
              </a:r>
            </a:p>
          </p:txBody>
        </p:sp>
        <p:sp>
          <p:nvSpPr>
            <p:cNvPr id="161" name="Овал 160">
              <a:extLst>
                <a:ext uri="{FF2B5EF4-FFF2-40B4-BE49-F238E27FC236}">
                  <a16:creationId xmlns:a16="http://schemas.microsoft.com/office/drawing/2014/main" id="{E29D2B0D-6F73-452F-B64F-7EFCB54F3987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62" name="2. Ответ А">
            <a:extLst>
              <a:ext uri="{FF2B5EF4-FFF2-40B4-BE49-F238E27FC236}">
                <a16:creationId xmlns:a16="http://schemas.microsoft.com/office/drawing/2014/main" id="{37ECDCDF-2787-44D5-BFBC-C23F30FC8924}"/>
              </a:ext>
            </a:extLst>
          </p:cNvPr>
          <p:cNvGrpSpPr/>
          <p:nvPr/>
        </p:nvGrpSpPr>
        <p:grpSpPr>
          <a:xfrm>
            <a:off x="726924" y="2422142"/>
            <a:ext cx="4480475" cy="415504"/>
            <a:chOff x="-728494" y="1288089"/>
            <a:chExt cx="4480475" cy="415504"/>
          </a:xfrm>
        </p:grpSpPr>
        <p:sp>
          <p:nvSpPr>
            <p:cNvPr id="163" name="Прямоугольник: скругленные углы 162">
              <a:extLst>
                <a:ext uri="{FF2B5EF4-FFF2-40B4-BE49-F238E27FC236}">
                  <a16:creationId xmlns:a16="http://schemas.microsoft.com/office/drawing/2014/main" id="{BA05922E-F3A2-4C87-A0AA-53C158CC870A}"/>
                </a:ext>
              </a:extLst>
            </p:cNvPr>
            <p:cNvSpPr/>
            <p:nvPr/>
          </p:nvSpPr>
          <p:spPr>
            <a:xfrm>
              <a:off x="-728494" y="1288089"/>
              <a:ext cx="4480475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Винтовка </a:t>
              </a:r>
              <a:r>
                <a:rPr lang="ru-RU" dirty="0" err="1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Бердана</a:t>
              </a:r>
              <a:endPara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Овал 163">
              <a:extLst>
                <a:ext uri="{FF2B5EF4-FFF2-40B4-BE49-F238E27FC236}">
                  <a16:creationId xmlns:a16="http://schemas.microsoft.com/office/drawing/2014/main" id="{7E13F93A-A546-4578-A3C1-CF653A64AAA3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66" name="Нет">
            <a:extLst>
              <a:ext uri="{FF2B5EF4-FFF2-40B4-BE49-F238E27FC236}">
                <a16:creationId xmlns:a16="http://schemas.microsoft.com/office/drawing/2014/main" id="{289BA60F-B768-4EF6-8B47-1DB4DFC7E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485" y="2515281"/>
            <a:ext cx="303257" cy="229227"/>
          </a:xfrm>
          <a:prstGeom prst="rect">
            <a:avLst/>
          </a:prstGeom>
        </p:spPr>
      </p:pic>
      <p:pic>
        <p:nvPicPr>
          <p:cNvPr id="167" name="Да" descr="Рисунок зеленая галочка - 68 фото">
            <a:extLst>
              <a:ext uri="{FF2B5EF4-FFF2-40B4-BE49-F238E27FC236}">
                <a16:creationId xmlns:a16="http://schemas.microsoft.com/office/drawing/2014/main" id="{17AAC9AC-40AA-4934-B511-CCB6ACC0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897" y="2956254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Бердана" descr="💥 Винтовка Бердана №2">
            <a:extLst>
              <a:ext uri="{FF2B5EF4-FFF2-40B4-BE49-F238E27FC236}">
                <a16:creationId xmlns:a16="http://schemas.microsoft.com/office/drawing/2014/main" id="{628957C1-20E7-4FFC-B64C-FBA3D9600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 b="14215"/>
          <a:stretch/>
        </p:blipFill>
        <p:spPr bwMode="auto">
          <a:xfrm>
            <a:off x="681956" y="4030271"/>
            <a:ext cx="5099122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Мосина" descr="Феномен трехлинейки">
            <a:extLst>
              <a:ext uri="{FF2B5EF4-FFF2-40B4-BE49-F238E27FC236}">
                <a16:creationId xmlns:a16="http://schemas.microsoft.com/office/drawing/2014/main" id="{9B545C59-89BD-4D01-97AF-80A6620C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" y="4030271"/>
            <a:ext cx="6192956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ППШ" descr="Пистолет-пулемёт Шпагина — Википедия">
            <a:extLst>
              <a:ext uri="{FF2B5EF4-FFF2-40B4-BE49-F238E27FC236}">
                <a16:creationId xmlns:a16="http://schemas.microsoft.com/office/drawing/2014/main" id="{04F8D7A4-460A-49DD-9CBB-CB59F7F8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7" y="4030271"/>
            <a:ext cx="5595821" cy="24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Нет">
            <a:extLst>
              <a:ext uri="{FF2B5EF4-FFF2-40B4-BE49-F238E27FC236}">
                <a16:creationId xmlns:a16="http://schemas.microsoft.com/office/drawing/2014/main" id="{C70E4F42-BEF5-42B0-A8D8-54C5EAB3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971" y="3496517"/>
            <a:ext cx="303257" cy="229227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0104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6243788" y="1872667"/>
            <a:ext cx="5250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В какой стране стоит известный памятник «Алёша», сооружённый в честь советских солдат, погибших при освобождении страны от фашистов?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40" name="3. Ответ Б">
            <a:extLst>
              <a:ext uri="{FF2B5EF4-FFF2-40B4-BE49-F238E27FC236}">
                <a16:creationId xmlns:a16="http://schemas.microsoft.com/office/drawing/2014/main" id="{3A6C3D07-65F2-4E00-B527-8D757AACD0D9}"/>
              </a:ext>
            </a:extLst>
          </p:cNvPr>
          <p:cNvGrpSpPr/>
          <p:nvPr/>
        </p:nvGrpSpPr>
        <p:grpSpPr>
          <a:xfrm>
            <a:off x="6895968" y="3776089"/>
            <a:ext cx="3600000" cy="415504"/>
            <a:chOff x="151981" y="1763414"/>
            <a:chExt cx="3600000" cy="415504"/>
          </a:xfrm>
        </p:grpSpPr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B226D8CE-40D4-4ED0-9761-6B759383F697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Словакии</a:t>
              </a:r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107A7DA2-0BCF-44A2-AD10-0A866386AE7A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3" name="3. Ответ В">
            <a:extLst>
              <a:ext uri="{FF2B5EF4-FFF2-40B4-BE49-F238E27FC236}">
                <a16:creationId xmlns:a16="http://schemas.microsoft.com/office/drawing/2014/main" id="{9D4D03EE-41B0-4C20-9F4B-97A21B3033E8}"/>
              </a:ext>
            </a:extLst>
          </p:cNvPr>
          <p:cNvGrpSpPr/>
          <p:nvPr/>
        </p:nvGrpSpPr>
        <p:grpSpPr>
          <a:xfrm>
            <a:off x="6895968" y="4251414"/>
            <a:ext cx="3600000" cy="415504"/>
            <a:chOff x="151981" y="2238739"/>
            <a:chExt cx="3600000" cy="415504"/>
          </a:xfrm>
        </p:grpSpPr>
        <p:sp>
          <p:nvSpPr>
            <p:cNvPr id="144" name="Прямоугольник: скругленные углы 143">
              <a:extLst>
                <a:ext uri="{FF2B5EF4-FFF2-40B4-BE49-F238E27FC236}">
                  <a16:creationId xmlns:a16="http://schemas.microsoft.com/office/drawing/2014/main" id="{011CBBB8-FEF1-44C7-BE0C-6AA044BC9462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Болгарии</a:t>
              </a:r>
            </a:p>
          </p:txBody>
        </p: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2E9DD53F-9ED9-4337-92F1-1C7E7A7804E6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3. Ответ Г">
            <a:extLst>
              <a:ext uri="{FF2B5EF4-FFF2-40B4-BE49-F238E27FC236}">
                <a16:creationId xmlns:a16="http://schemas.microsoft.com/office/drawing/2014/main" id="{6BF26BEE-D8EE-4CEC-9370-28FB9980674B}"/>
              </a:ext>
            </a:extLst>
          </p:cNvPr>
          <p:cNvGrpSpPr/>
          <p:nvPr/>
        </p:nvGrpSpPr>
        <p:grpSpPr>
          <a:xfrm>
            <a:off x="6895968" y="4726740"/>
            <a:ext cx="3600000" cy="415504"/>
            <a:chOff x="151981" y="2714065"/>
            <a:chExt cx="3600000" cy="415504"/>
          </a:xfrm>
        </p:grpSpPr>
        <p:sp>
          <p:nvSpPr>
            <p:cNvPr id="147" name="Прямоугольник: скругленные углы 146">
              <a:extLst>
                <a:ext uri="{FF2B5EF4-FFF2-40B4-BE49-F238E27FC236}">
                  <a16:creationId xmlns:a16="http://schemas.microsoft.com/office/drawing/2014/main" id="{8A3C4482-C4C2-458F-BCD6-437ADC06C693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В Сербии</a:t>
              </a:r>
            </a:p>
          </p:txBody>
        </p:sp>
        <p:sp>
          <p:nvSpPr>
            <p:cNvPr id="148" name="Овал 147">
              <a:extLst>
                <a:ext uri="{FF2B5EF4-FFF2-40B4-BE49-F238E27FC236}">
                  <a16:creationId xmlns:a16="http://schemas.microsoft.com/office/drawing/2014/main" id="{0924585B-DAB0-4F8D-904D-03D09D1A78AA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49" name="3. Ответ А">
            <a:extLst>
              <a:ext uri="{FF2B5EF4-FFF2-40B4-BE49-F238E27FC236}">
                <a16:creationId xmlns:a16="http://schemas.microsoft.com/office/drawing/2014/main" id="{B95E1F10-E81C-4125-9F8B-07284431E848}"/>
              </a:ext>
            </a:extLst>
          </p:cNvPr>
          <p:cNvGrpSpPr/>
          <p:nvPr/>
        </p:nvGrpSpPr>
        <p:grpSpPr>
          <a:xfrm>
            <a:off x="6895968" y="3300764"/>
            <a:ext cx="3600000" cy="415504"/>
            <a:chOff x="151981" y="1288089"/>
            <a:chExt cx="3600000" cy="415504"/>
          </a:xfrm>
        </p:grpSpPr>
        <p:sp>
          <p:nvSpPr>
            <p:cNvPr id="150" name="Прямоугольник: скругленные углы 149">
              <a:extLst>
                <a:ext uri="{FF2B5EF4-FFF2-40B4-BE49-F238E27FC236}">
                  <a16:creationId xmlns:a16="http://schemas.microsoft.com/office/drawing/2014/main" id="{70F5B639-37E1-48AC-94FE-8AEACF3F7CDD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В Польше</a:t>
              </a:r>
            </a:p>
          </p:txBody>
        </p:sp>
        <p:sp>
          <p:nvSpPr>
            <p:cNvPr id="151" name="Овал 150">
              <a:extLst>
                <a:ext uri="{FF2B5EF4-FFF2-40B4-BE49-F238E27FC236}">
                  <a16:creationId xmlns:a16="http://schemas.microsoft.com/office/drawing/2014/main" id="{137CFE04-5D0D-4ED0-AF1A-287F7B07ACC3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152" name="Нет">
            <a:extLst>
              <a:ext uri="{FF2B5EF4-FFF2-40B4-BE49-F238E27FC236}">
                <a16:creationId xmlns:a16="http://schemas.microsoft.com/office/drawing/2014/main" id="{18BB04CA-80AF-46C2-BCD0-6823C148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4819879"/>
            <a:ext cx="303257" cy="229227"/>
          </a:xfrm>
          <a:prstGeom prst="rect">
            <a:avLst/>
          </a:prstGeom>
        </p:spPr>
      </p:pic>
      <p:pic>
        <p:nvPicPr>
          <p:cNvPr id="153" name="Да" descr="Рисунок зеленая галочка - 68 фото">
            <a:extLst>
              <a:ext uri="{FF2B5EF4-FFF2-40B4-BE49-F238E27FC236}">
                <a16:creationId xmlns:a16="http://schemas.microsoft.com/office/drawing/2014/main" id="{BAD486E3-375A-48CC-A6DB-2659970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8487" y="4298606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Нет">
            <a:extLst>
              <a:ext uri="{FF2B5EF4-FFF2-40B4-BE49-F238E27FC236}">
                <a16:creationId xmlns:a16="http://schemas.microsoft.com/office/drawing/2014/main" id="{FA8A94BA-233A-4E7D-A7F6-393BB6C79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3393903"/>
            <a:ext cx="303257" cy="229227"/>
          </a:xfrm>
          <a:prstGeom prst="rect">
            <a:avLst/>
          </a:prstGeom>
        </p:spPr>
      </p:pic>
      <p:pic>
        <p:nvPicPr>
          <p:cNvPr id="169" name="Нет">
            <a:extLst>
              <a:ext uri="{FF2B5EF4-FFF2-40B4-BE49-F238E27FC236}">
                <a16:creationId xmlns:a16="http://schemas.microsoft.com/office/drawing/2014/main" id="{2DFC32A6-40A7-4362-9413-E70CDBAB4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54" y="3886604"/>
            <a:ext cx="303257" cy="229227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pic>
        <p:nvPicPr>
          <p:cNvPr id="1026" name="Picture 2" descr="Памятник Алеше в Болгарии, Пловдив">
            <a:extLst>
              <a:ext uri="{FF2B5EF4-FFF2-40B4-BE49-F238E27FC236}">
                <a16:creationId xmlns:a16="http://schemas.microsoft.com/office/drawing/2014/main" id="{AE68AF7A-2D32-46FB-A25D-02A17710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5" y="1019262"/>
            <a:ext cx="4819475" cy="4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4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115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291051" y="2227547"/>
            <a:ext cx="3600000" cy="415504"/>
            <a:chOff x="151981" y="1763414"/>
            <a:chExt cx="3600000" cy="4155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Битва на Курской дуге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6" name="1. Ответ В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4122822" y="1754403"/>
            <a:ext cx="3600000" cy="415504"/>
            <a:chOff x="151981" y="2238739"/>
            <a:chExt cx="3600000" cy="415504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Сталининградская</a:t>
              </a: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 битва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1. Ответ Г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4122822" y="2229729"/>
            <a:ext cx="3600000" cy="415504"/>
            <a:chOff x="151981" y="2714065"/>
            <a:chExt cx="3600000" cy="415504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Сражение под Вязьмой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14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291051" y="1752222"/>
            <a:ext cx="3600000" cy="415504"/>
            <a:chOff x="151981" y="1288089"/>
            <a:chExt cx="3600000" cy="4155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Смоленское сражение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sp>
        <p:nvSpPr>
          <p:cNvPr id="107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291051" y="882242"/>
            <a:ext cx="7302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Какие события из перечисленных определили коренной перелом в Великой Отечественной войне?</a:t>
            </a:r>
            <a:endParaRPr lang="ru-RU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pic>
        <p:nvPicPr>
          <p:cNvPr id="106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908" y="2322868"/>
            <a:ext cx="303257" cy="229227"/>
          </a:xfrm>
          <a:prstGeom prst="rect">
            <a:avLst/>
          </a:prstGeom>
        </p:spPr>
      </p:pic>
      <p:pic>
        <p:nvPicPr>
          <p:cNvPr id="103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341" y="1801595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Нет">
            <a:extLst>
              <a:ext uri="{FF2B5EF4-FFF2-40B4-BE49-F238E27FC236}">
                <a16:creationId xmlns:a16="http://schemas.microsoft.com/office/drawing/2014/main" id="{65A155B3-D163-4634-B892-08FD3B4E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37" y="1845361"/>
            <a:ext cx="303257" cy="229227"/>
          </a:xfrm>
          <a:prstGeom prst="rect">
            <a:avLst/>
          </a:prstGeom>
        </p:spPr>
      </p:pic>
      <p:grpSp>
        <p:nvGrpSpPr>
          <p:cNvPr id="95" name="1. Ответ Д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7863196" y="1787214"/>
            <a:ext cx="3600000" cy="415504"/>
            <a:chOff x="151981" y="2714065"/>
            <a:chExt cx="3600000" cy="415504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Блокада Ленинграда</a:t>
              </a:r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pic>
        <p:nvPicPr>
          <p:cNvPr id="137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282" y="1880353"/>
            <a:ext cx="303257" cy="229227"/>
          </a:xfrm>
          <a:prstGeom prst="rect">
            <a:avLst/>
          </a:prstGeom>
        </p:spPr>
      </p:pic>
      <p:pic>
        <p:nvPicPr>
          <p:cNvPr id="138" name="Да" descr="Рисунок зеленая галочка - 68 фото">
            <a:extLst>
              <a:ext uri="{FF2B5EF4-FFF2-40B4-BE49-F238E27FC236}">
                <a16:creationId xmlns:a16="http://schemas.microsoft.com/office/drawing/2014/main" id="{4584D022-3BF0-4AE6-AF22-E37EFBA5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49" y="2286334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: скругленные углы 5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3F20DB-D9A4-4972-841F-2EC3B75DC979}"/>
              </a:ext>
            </a:extLst>
          </p:cNvPr>
          <p:cNvSpPr/>
          <p:nvPr/>
        </p:nvSpPr>
        <p:spPr>
          <a:xfrm>
            <a:off x="9663196" y="450089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pic>
        <p:nvPicPr>
          <p:cNvPr id="1026" name="Picture 2" descr="https://xn----8sbgjbjpvpkiwni6b4f.xn--p1ai/wp-content/uploads/2022/07/7576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0" y="3155374"/>
            <a:ext cx="4731169" cy="32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herineasquithgallery.com/uploads/posts/2021-02/1613444519_14-p-fon-dlya-prezentatsii-pro-stalingradskuyu-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05" y="3155374"/>
            <a:ext cx="5236076" cy="32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1. Ответ Е">
            <a:extLst>
              <a:ext uri="{FF2B5EF4-FFF2-40B4-BE49-F238E27FC236}">
                <a16:creationId xmlns:a16="http://schemas.microsoft.com/office/drawing/2014/main" id="{6438CEA0-D64F-4751-9834-5457AC1992E9}"/>
              </a:ext>
            </a:extLst>
          </p:cNvPr>
          <p:cNvGrpSpPr/>
          <p:nvPr/>
        </p:nvGrpSpPr>
        <p:grpSpPr>
          <a:xfrm>
            <a:off x="7863196" y="2257741"/>
            <a:ext cx="3600000" cy="415504"/>
            <a:chOff x="151981" y="2714065"/>
            <a:chExt cx="3600000" cy="415504"/>
          </a:xfrm>
        </p:grpSpPr>
        <p:sp>
          <p:nvSpPr>
            <p:cNvPr id="64" name="Прямоугольник: скругленные углы 95">
              <a:extLst>
                <a:ext uri="{FF2B5EF4-FFF2-40B4-BE49-F238E27FC236}">
                  <a16:creationId xmlns:a16="http://schemas.microsoft.com/office/drawing/2014/main" id="{E4B7AEF1-AA58-4FC9-9718-CEF35AC3DE70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Штурм Берлина</a:t>
              </a: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20F02852-354F-4FBC-A360-803C0CE7D71D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pic>
        <p:nvPicPr>
          <p:cNvPr id="66" name="Нет">
            <a:extLst>
              <a:ext uri="{FF2B5EF4-FFF2-40B4-BE49-F238E27FC236}">
                <a16:creationId xmlns:a16="http://schemas.microsoft.com/office/drawing/2014/main" id="{ED2C4DE3-EB59-4AE8-9C09-C3C9180C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281" y="2351962"/>
            <a:ext cx="303257" cy="2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3255645" y="156013"/>
            <a:ext cx="1102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Соотнесите героя Великой Отечественной войны с его подвигом.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8" name="Кожедуб">
            <a:extLst>
              <a:ext uri="{FF2B5EF4-FFF2-40B4-BE49-F238E27FC236}">
                <a16:creationId xmlns:a16="http://schemas.microsoft.com/office/drawing/2014/main" id="{382882FB-1191-4C92-A0F8-36F9A192EC4C}"/>
              </a:ext>
            </a:extLst>
          </p:cNvPr>
          <p:cNvGrpSpPr/>
          <p:nvPr/>
        </p:nvGrpSpPr>
        <p:grpSpPr>
          <a:xfrm>
            <a:off x="1187867" y="959476"/>
            <a:ext cx="2133012" cy="2585839"/>
            <a:chOff x="0" y="959476"/>
            <a:chExt cx="2133012" cy="2585839"/>
          </a:xfrm>
        </p:grpSpPr>
        <p:pic>
          <p:nvPicPr>
            <p:cNvPr id="61" name="Picture 16" descr="100 лет со дня рождения украинского аса">
              <a:extLst>
                <a:ext uri="{FF2B5EF4-FFF2-40B4-BE49-F238E27FC236}">
                  <a16:creationId xmlns:a16="http://schemas.microsoft.com/office/drawing/2014/main" id="{D6298958-C6E2-4AD7-9BCF-3F8097DF9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80" y="959476"/>
              <a:ext cx="2028232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D76CC8AC-5E52-4B59-9C96-462B5B92EEA8}"/>
                </a:ext>
              </a:extLst>
            </p:cNvPr>
            <p:cNvSpPr/>
            <p:nvPr/>
          </p:nvSpPr>
          <p:spPr>
            <a:xfrm>
              <a:off x="0" y="3232665"/>
              <a:ext cx="1244123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Кожедуб И.Н.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Маресьев">
            <a:extLst>
              <a:ext uri="{FF2B5EF4-FFF2-40B4-BE49-F238E27FC236}">
                <a16:creationId xmlns:a16="http://schemas.microsoft.com/office/drawing/2014/main" id="{CBB90067-7859-4771-8E79-BFCF7461F28F}"/>
              </a:ext>
            </a:extLst>
          </p:cNvPr>
          <p:cNvGrpSpPr/>
          <p:nvPr/>
        </p:nvGrpSpPr>
        <p:grpSpPr>
          <a:xfrm>
            <a:off x="3739575" y="959476"/>
            <a:ext cx="2151381" cy="2585839"/>
            <a:chOff x="5749209" y="959476"/>
            <a:chExt cx="2151381" cy="2585839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5563CC5C-E787-4FBE-A3BB-84582FFA96A3}"/>
                </a:ext>
              </a:extLst>
            </p:cNvPr>
            <p:cNvSpPr/>
            <p:nvPr/>
          </p:nvSpPr>
          <p:spPr>
            <a:xfrm>
              <a:off x="5749209" y="3232665"/>
              <a:ext cx="1317733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Маресьев А.П.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078" name="Picture 6" descr="Маресьев Алексей Петрович. Краткая биография и подвиг для детей">
              <a:extLst>
                <a:ext uri="{FF2B5EF4-FFF2-40B4-BE49-F238E27FC236}">
                  <a16:creationId xmlns:a16="http://schemas.microsoft.com/office/drawing/2014/main" id="{ACF151F0-3DCC-44DE-BA47-00A096DA1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983" y="959476"/>
              <a:ext cx="2046607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Матросов">
            <a:extLst>
              <a:ext uri="{FF2B5EF4-FFF2-40B4-BE49-F238E27FC236}">
                <a16:creationId xmlns:a16="http://schemas.microsoft.com/office/drawing/2014/main" id="{42A3D75E-FB63-4B12-A844-D63B673B4659}"/>
              </a:ext>
            </a:extLst>
          </p:cNvPr>
          <p:cNvGrpSpPr/>
          <p:nvPr/>
        </p:nvGrpSpPr>
        <p:grpSpPr>
          <a:xfrm>
            <a:off x="6414426" y="959476"/>
            <a:ext cx="2132869" cy="2585839"/>
            <a:chOff x="7894668" y="959476"/>
            <a:chExt cx="2132869" cy="258583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21F424E-EE8C-482D-AAD1-8B4BEF1EE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1824" y="959476"/>
              <a:ext cx="2025713" cy="2340000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6C0984F-9F54-4C5D-AAB4-27169841A573}"/>
                </a:ext>
              </a:extLst>
            </p:cNvPr>
            <p:cNvSpPr/>
            <p:nvPr/>
          </p:nvSpPr>
          <p:spPr>
            <a:xfrm>
              <a:off x="7894668" y="3232665"/>
              <a:ext cx="1355564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Матросов А.М.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Космодемьянская">
            <a:extLst>
              <a:ext uri="{FF2B5EF4-FFF2-40B4-BE49-F238E27FC236}">
                <a16:creationId xmlns:a16="http://schemas.microsoft.com/office/drawing/2014/main" id="{E0E14BF1-2134-4364-8BD7-41BF8EBD87FA}"/>
              </a:ext>
            </a:extLst>
          </p:cNvPr>
          <p:cNvGrpSpPr/>
          <p:nvPr/>
        </p:nvGrpSpPr>
        <p:grpSpPr>
          <a:xfrm>
            <a:off x="9127108" y="959476"/>
            <a:ext cx="2056021" cy="2585839"/>
            <a:chOff x="10025585" y="959476"/>
            <a:chExt cx="2056021" cy="258583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A93DBFA-C4B6-45A2-A586-8339B5591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8771" y="959476"/>
              <a:ext cx="1952835" cy="2340000"/>
            </a:xfrm>
            <a:prstGeom prst="rect">
              <a:avLst/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DD6F3EF5-2A4C-4FAC-B6CA-3A0630E83AB1}"/>
                </a:ext>
              </a:extLst>
            </p:cNvPr>
            <p:cNvSpPr/>
            <p:nvPr/>
          </p:nvSpPr>
          <p:spPr>
            <a:xfrm>
              <a:off x="10025585" y="3232665"/>
              <a:ext cx="1982017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Космодемьянская З. А.</a:t>
              </a:r>
            </a:p>
          </p:txBody>
        </p:sp>
      </p:grpSp>
      <p:sp>
        <p:nvSpPr>
          <p:cNvPr id="7" name="Прямоугольник: скругленные углы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1B51EC-DCE6-4C4C-89EE-A6F03A60C313}"/>
              </a:ext>
            </a:extLst>
          </p:cNvPr>
          <p:cNvSpPr/>
          <p:nvPr/>
        </p:nvSpPr>
        <p:spPr>
          <a:xfrm>
            <a:off x="9641714" y="6055037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78" name="Прямоугольник: скругленные углы 7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FBAACA-AD80-4278-A39E-8F9F433352EC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pic>
        <p:nvPicPr>
          <p:cNvPr id="79" name="Да" descr="Рисунок зеленая галочка - 68 фото">
            <a:extLst>
              <a:ext uri="{FF2B5EF4-FFF2-40B4-BE49-F238E27FC236}">
                <a16:creationId xmlns:a16="http://schemas.microsoft.com/office/drawing/2014/main" id="{D7E52205-61DA-42C6-981B-A17B7170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05" y="1047822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Нет">
            <a:extLst>
              <a:ext uri="{FF2B5EF4-FFF2-40B4-BE49-F238E27FC236}">
                <a16:creationId xmlns:a16="http://schemas.microsoft.com/office/drawing/2014/main" id="{39CC04CF-5783-4C87-BDB1-BB66F870C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248" y="1093769"/>
            <a:ext cx="303257" cy="229227"/>
          </a:xfrm>
          <a:prstGeom prst="rect">
            <a:avLst/>
          </a:prstGeom>
        </p:spPr>
      </p:pic>
      <p:pic>
        <p:nvPicPr>
          <p:cNvPr id="84" name="Нет">
            <a:extLst>
              <a:ext uri="{FF2B5EF4-FFF2-40B4-BE49-F238E27FC236}">
                <a16:creationId xmlns:a16="http://schemas.microsoft.com/office/drawing/2014/main" id="{6509D12B-5D1F-4C27-A5A9-D858169C5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3027" y="1093769"/>
            <a:ext cx="303257" cy="229227"/>
          </a:xfrm>
          <a:prstGeom prst="rect">
            <a:avLst/>
          </a:prstGeom>
        </p:spPr>
      </p:pic>
      <p:pic>
        <p:nvPicPr>
          <p:cNvPr id="85" name="Нет">
            <a:extLst>
              <a:ext uri="{FF2B5EF4-FFF2-40B4-BE49-F238E27FC236}">
                <a16:creationId xmlns:a16="http://schemas.microsoft.com/office/drawing/2014/main" id="{6576A69C-B0F0-4E26-9987-CBCB23D60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2328" y="1093771"/>
            <a:ext cx="303257" cy="229227"/>
          </a:xfrm>
          <a:prstGeom prst="rect">
            <a:avLst/>
          </a:prstGeom>
        </p:spPr>
      </p:pic>
      <p:sp>
        <p:nvSpPr>
          <p:cNvPr id="5" name="Описание">
            <a:extLst>
              <a:ext uri="{FF2B5EF4-FFF2-40B4-BE49-F238E27FC236}">
                <a16:creationId xmlns:a16="http://schemas.microsoft.com/office/drawing/2014/main" id="{515DECFE-0F6C-454D-A44A-3286B5E195D2}"/>
              </a:ext>
            </a:extLst>
          </p:cNvPr>
          <p:cNvSpPr/>
          <p:nvPr/>
        </p:nvSpPr>
        <p:spPr>
          <a:xfrm>
            <a:off x="1292647" y="3815702"/>
            <a:ext cx="9173074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cs typeface="Segoe UI" panose="020B0502040204020203" pitchFamily="34" charset="0"/>
              </a:rPr>
              <a:t>Осенью 1941-го враг стоял у Москвы. В занятой фашистами деревне Петрищево один из героев сжег избы, где были немецкие командиры и связисты. </a:t>
            </a:r>
          </a:p>
        </p:txBody>
      </p:sp>
    </p:spTree>
    <p:extLst>
      <p:ext uri="{BB962C8B-B14F-4D97-AF65-F5344CB8AC3E}">
        <p14:creationId xmlns:p14="http://schemas.microsoft.com/office/powerpoint/2010/main" val="29083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5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7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3255645" y="156013"/>
            <a:ext cx="1102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Соотнесите героя Великой Отечественной войны с его подвигом.</a:t>
            </a:r>
          </a:p>
        </p:txBody>
      </p:sp>
      <p:pic>
        <p:nvPicPr>
          <p:cNvPr id="113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8" name="Кожедуб">
            <a:extLst>
              <a:ext uri="{FF2B5EF4-FFF2-40B4-BE49-F238E27FC236}">
                <a16:creationId xmlns:a16="http://schemas.microsoft.com/office/drawing/2014/main" id="{382882FB-1191-4C92-A0F8-36F9A192EC4C}"/>
              </a:ext>
            </a:extLst>
          </p:cNvPr>
          <p:cNvGrpSpPr/>
          <p:nvPr/>
        </p:nvGrpSpPr>
        <p:grpSpPr>
          <a:xfrm>
            <a:off x="1008405" y="984767"/>
            <a:ext cx="2133012" cy="2585839"/>
            <a:chOff x="0" y="959476"/>
            <a:chExt cx="2133012" cy="2585839"/>
          </a:xfrm>
        </p:grpSpPr>
        <p:pic>
          <p:nvPicPr>
            <p:cNvPr id="61" name="Picture 16" descr="100 лет со дня рождения украинского аса">
              <a:extLst>
                <a:ext uri="{FF2B5EF4-FFF2-40B4-BE49-F238E27FC236}">
                  <a16:creationId xmlns:a16="http://schemas.microsoft.com/office/drawing/2014/main" id="{D6298958-C6E2-4AD7-9BCF-3F8097DF9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80" y="959476"/>
              <a:ext cx="2028232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D76CC8AC-5E52-4B59-9C96-462B5B92EEA8}"/>
                </a:ext>
              </a:extLst>
            </p:cNvPr>
            <p:cNvSpPr/>
            <p:nvPr/>
          </p:nvSpPr>
          <p:spPr>
            <a:xfrm>
              <a:off x="0" y="3232665"/>
              <a:ext cx="1244123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Кожедуб И.Н.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Маресьев">
            <a:extLst>
              <a:ext uri="{FF2B5EF4-FFF2-40B4-BE49-F238E27FC236}">
                <a16:creationId xmlns:a16="http://schemas.microsoft.com/office/drawing/2014/main" id="{CBB90067-7859-4771-8E79-BFCF7461F28F}"/>
              </a:ext>
            </a:extLst>
          </p:cNvPr>
          <p:cNvGrpSpPr/>
          <p:nvPr/>
        </p:nvGrpSpPr>
        <p:grpSpPr>
          <a:xfrm>
            <a:off x="3560113" y="984767"/>
            <a:ext cx="2151381" cy="2585839"/>
            <a:chOff x="5749209" y="959476"/>
            <a:chExt cx="2151381" cy="2585839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5563CC5C-E787-4FBE-A3BB-84582FFA96A3}"/>
                </a:ext>
              </a:extLst>
            </p:cNvPr>
            <p:cNvSpPr/>
            <p:nvPr/>
          </p:nvSpPr>
          <p:spPr>
            <a:xfrm>
              <a:off x="5749209" y="3232665"/>
              <a:ext cx="1317733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Маресьев А.П.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078" name="Picture 6" descr="Маресьев Алексей Петрович. Краткая биография и подвиг для детей">
              <a:extLst>
                <a:ext uri="{FF2B5EF4-FFF2-40B4-BE49-F238E27FC236}">
                  <a16:creationId xmlns:a16="http://schemas.microsoft.com/office/drawing/2014/main" id="{ACF151F0-3DCC-44DE-BA47-00A096DA1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983" y="959476"/>
              <a:ext cx="2046607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Матросов">
            <a:extLst>
              <a:ext uri="{FF2B5EF4-FFF2-40B4-BE49-F238E27FC236}">
                <a16:creationId xmlns:a16="http://schemas.microsoft.com/office/drawing/2014/main" id="{42A3D75E-FB63-4B12-A844-D63B673B4659}"/>
              </a:ext>
            </a:extLst>
          </p:cNvPr>
          <p:cNvGrpSpPr/>
          <p:nvPr/>
        </p:nvGrpSpPr>
        <p:grpSpPr>
          <a:xfrm>
            <a:off x="6234964" y="970195"/>
            <a:ext cx="2132869" cy="2585839"/>
            <a:chOff x="7894668" y="959476"/>
            <a:chExt cx="2132869" cy="258583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21F424E-EE8C-482D-AAD1-8B4BEF1EE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1824" y="959476"/>
              <a:ext cx="2025713" cy="2340000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6C0984F-9F54-4C5D-AAB4-27169841A573}"/>
                </a:ext>
              </a:extLst>
            </p:cNvPr>
            <p:cNvSpPr/>
            <p:nvPr/>
          </p:nvSpPr>
          <p:spPr>
            <a:xfrm>
              <a:off x="7894668" y="3232665"/>
              <a:ext cx="1355564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Матросов А.М.</a:t>
              </a:r>
              <a:endParaRPr lang="ru-RU" sz="1400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Космодемьянская">
            <a:extLst>
              <a:ext uri="{FF2B5EF4-FFF2-40B4-BE49-F238E27FC236}">
                <a16:creationId xmlns:a16="http://schemas.microsoft.com/office/drawing/2014/main" id="{E0E14BF1-2134-4364-8BD7-41BF8EBD87FA}"/>
              </a:ext>
            </a:extLst>
          </p:cNvPr>
          <p:cNvGrpSpPr/>
          <p:nvPr/>
        </p:nvGrpSpPr>
        <p:grpSpPr>
          <a:xfrm>
            <a:off x="8998459" y="970195"/>
            <a:ext cx="2056021" cy="2585839"/>
            <a:chOff x="10025585" y="959476"/>
            <a:chExt cx="2056021" cy="258583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A93DBFA-C4B6-45A2-A586-8339B5591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8771" y="959476"/>
              <a:ext cx="1952835" cy="2340000"/>
            </a:xfrm>
            <a:prstGeom prst="rect">
              <a:avLst/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DD6F3EF5-2A4C-4FAC-B6CA-3A0630E83AB1}"/>
                </a:ext>
              </a:extLst>
            </p:cNvPr>
            <p:cNvSpPr/>
            <p:nvPr/>
          </p:nvSpPr>
          <p:spPr>
            <a:xfrm>
              <a:off x="10025585" y="3232665"/>
              <a:ext cx="1982017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Космодемьянская З. А.</a:t>
              </a:r>
            </a:p>
          </p:txBody>
        </p:sp>
      </p:grpSp>
      <p:sp>
        <p:nvSpPr>
          <p:cNvPr id="7" name="Прямоугольник: скругленные углы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1B51EC-DCE6-4C4C-89EE-A6F03A60C313}"/>
              </a:ext>
            </a:extLst>
          </p:cNvPr>
          <p:cNvSpPr/>
          <p:nvPr/>
        </p:nvSpPr>
        <p:spPr>
          <a:xfrm>
            <a:off x="9641714" y="6055037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78" name="Прямоугольник: скругленные углы 7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FBAACA-AD80-4278-A39E-8F9F433352EC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pic>
        <p:nvPicPr>
          <p:cNvPr id="79" name="Да" descr="Рисунок зеленая галочка - 68 фото">
            <a:extLst>
              <a:ext uri="{FF2B5EF4-FFF2-40B4-BE49-F238E27FC236}">
                <a16:creationId xmlns:a16="http://schemas.microsoft.com/office/drawing/2014/main" id="{D7E52205-61DA-42C6-981B-A17B7170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637" y="1073113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Нет">
            <a:extLst>
              <a:ext uri="{FF2B5EF4-FFF2-40B4-BE49-F238E27FC236}">
                <a16:creationId xmlns:a16="http://schemas.microsoft.com/office/drawing/2014/main" id="{39CC04CF-5783-4C87-BDB1-BB66F870C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2402" y="1104491"/>
            <a:ext cx="303257" cy="229227"/>
          </a:xfrm>
          <a:prstGeom prst="rect">
            <a:avLst/>
          </a:prstGeom>
        </p:spPr>
      </p:pic>
      <p:pic>
        <p:nvPicPr>
          <p:cNvPr id="84" name="Нет">
            <a:extLst>
              <a:ext uri="{FF2B5EF4-FFF2-40B4-BE49-F238E27FC236}">
                <a16:creationId xmlns:a16="http://schemas.microsoft.com/office/drawing/2014/main" id="{6509D12B-5D1F-4C27-A5A9-D858169C5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6437" y="1104491"/>
            <a:ext cx="303257" cy="229227"/>
          </a:xfrm>
          <a:prstGeom prst="rect">
            <a:avLst/>
          </a:prstGeom>
        </p:spPr>
      </p:pic>
      <p:pic>
        <p:nvPicPr>
          <p:cNvPr id="85" name="Нет">
            <a:extLst>
              <a:ext uri="{FF2B5EF4-FFF2-40B4-BE49-F238E27FC236}">
                <a16:creationId xmlns:a16="http://schemas.microsoft.com/office/drawing/2014/main" id="{6576A69C-B0F0-4E26-9987-CBCB23D60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66" y="1119062"/>
            <a:ext cx="303257" cy="229227"/>
          </a:xfrm>
          <a:prstGeom prst="rect">
            <a:avLst/>
          </a:prstGeom>
        </p:spPr>
      </p:pic>
      <p:sp>
        <p:nvSpPr>
          <p:cNvPr id="5" name="Описание">
            <a:extLst>
              <a:ext uri="{FF2B5EF4-FFF2-40B4-BE49-F238E27FC236}">
                <a16:creationId xmlns:a16="http://schemas.microsoft.com/office/drawing/2014/main" id="{515DECFE-0F6C-454D-A44A-3286B5E195D2}"/>
              </a:ext>
            </a:extLst>
          </p:cNvPr>
          <p:cNvSpPr/>
          <p:nvPr/>
        </p:nvSpPr>
        <p:spPr>
          <a:xfrm>
            <a:off x="1113185" y="3537055"/>
            <a:ext cx="10041309" cy="237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cs typeface="Segoe UI" panose="020B0502040204020203" pitchFamily="34" charset="0"/>
              </a:rPr>
              <a:t>У этого легендарного советского летчика во время Великой отечественной войны были ампутированы обе ступни, </a:t>
            </a:r>
            <a:br>
              <a:rPr lang="ru-RU" sz="2800" dirty="0">
                <a:solidFill>
                  <a:schemeClr val="bg1"/>
                </a:solidFill>
                <a:cs typeface="Segoe UI" panose="020B0502040204020203" pitchFamily="34" charset="0"/>
              </a:rPr>
            </a:br>
            <a:r>
              <a:rPr lang="ru-RU" sz="2800" dirty="0">
                <a:solidFill>
                  <a:schemeClr val="bg1"/>
                </a:solidFill>
                <a:cs typeface="Segoe UI" panose="020B0502040204020203" pitchFamily="34" charset="0"/>
              </a:rPr>
              <a:t>но несмотря на это он вернулся на службу и продолжил совершать боевые вылеты. Стал прототипом героя книги Бориса Полевого «Повесть о настоящем человеке»</a:t>
            </a:r>
          </a:p>
        </p:txBody>
      </p:sp>
    </p:spTree>
    <p:extLst>
      <p:ext uri="{BB962C8B-B14F-4D97-AF65-F5344CB8AC3E}">
        <p14:creationId xmlns:p14="http://schemas.microsoft.com/office/powerpoint/2010/main" val="10562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326</Words>
  <Application>Microsoft Office PowerPoint</Application>
  <PresentationFormat>Широкоэкранный</PresentationFormat>
  <Paragraphs>60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92</cp:revision>
  <dcterms:created xsi:type="dcterms:W3CDTF">2023-04-17T09:30:35Z</dcterms:created>
  <dcterms:modified xsi:type="dcterms:W3CDTF">2023-04-26T09:45:38Z</dcterms:modified>
</cp:coreProperties>
</file>