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420" r:id="rId2"/>
    <p:sldId id="3432" r:id="rId3"/>
    <p:sldId id="3433" r:id="rId4"/>
    <p:sldId id="3434" r:id="rId5"/>
    <p:sldId id="3435" r:id="rId6"/>
    <p:sldId id="3436" r:id="rId7"/>
    <p:sldId id="3437" r:id="rId8"/>
    <p:sldId id="3438" r:id="rId9"/>
    <p:sldId id="3439" r:id="rId10"/>
    <p:sldId id="3440" r:id="rId11"/>
    <p:sldId id="3441" r:id="rId12"/>
    <p:sldId id="3395" r:id="rId13"/>
    <p:sldId id="3442" r:id="rId14"/>
    <p:sldId id="3423" r:id="rId15"/>
    <p:sldId id="3424" r:id="rId16"/>
    <p:sldId id="3425" r:id="rId17"/>
    <p:sldId id="3443" r:id="rId18"/>
    <p:sldId id="3427" r:id="rId19"/>
    <p:sldId id="3428" r:id="rId20"/>
    <p:sldId id="3429" r:id="rId21"/>
    <p:sldId id="3444" r:id="rId22"/>
    <p:sldId id="3431" r:id="rId23"/>
    <p:sldId id="3421" r:id="rId24"/>
    <p:sldId id="3409" r:id="rId25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8C23E76-4123-4CF6-A9B8-B38FF8BDC14C}">
          <p14:sldIdLst>
            <p14:sldId id="3420"/>
            <p14:sldId id="3432"/>
            <p14:sldId id="3433"/>
            <p14:sldId id="3434"/>
            <p14:sldId id="3435"/>
            <p14:sldId id="3436"/>
            <p14:sldId id="3437"/>
            <p14:sldId id="3438"/>
            <p14:sldId id="3439"/>
            <p14:sldId id="3440"/>
            <p14:sldId id="3441"/>
            <p14:sldId id="3395"/>
            <p14:sldId id="3442"/>
            <p14:sldId id="3423"/>
            <p14:sldId id="3424"/>
            <p14:sldId id="3425"/>
            <p14:sldId id="3443"/>
            <p14:sldId id="3427"/>
            <p14:sldId id="3428"/>
            <p14:sldId id="3429"/>
            <p14:sldId id="3444"/>
            <p14:sldId id="3431"/>
            <p14:sldId id="3421"/>
            <p14:sldId id="340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64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Ящук Галина" initials="ЯГ" lastIdx="5" clrIdx="0"/>
  <p:cmAuthor id="2" name="Maxim" initials="" lastIdx="109" clrIdx="1"/>
  <p:cmAuthor id="3" name="Фортунатова Нелли" initials="ФН" lastIdx="1" clrIdx="2"/>
  <p:cmAuthor id="4" name="Агаджанян Диана" initials="АД" lastIdx="23" clrIdx="3">
    <p:extLst>
      <p:ext uri="{19B8F6BF-5375-455C-9EA6-DF929625EA0E}">
        <p15:presenceInfo xmlns:p15="http://schemas.microsoft.com/office/powerpoint/2012/main" userId="S-1-5-21-2412242893-2101034029-2756222168-28201" providerId="AD"/>
      </p:ext>
    </p:extLst>
  </p:cmAuthor>
  <p:cmAuthor id="5" name="Ирина Абрамова" initials="ИА" lastIdx="1" clrIdx="4">
    <p:extLst>
      <p:ext uri="{19B8F6BF-5375-455C-9EA6-DF929625EA0E}">
        <p15:presenceInfo xmlns:p15="http://schemas.microsoft.com/office/powerpoint/2012/main" userId="a362663d8b41e48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71D6"/>
    <a:srgbClr val="E17290"/>
    <a:srgbClr val="E27493"/>
    <a:srgbClr val="F2DC3E"/>
    <a:srgbClr val="EFEFEF"/>
    <a:srgbClr val="196D78"/>
    <a:srgbClr val="82BC00"/>
    <a:srgbClr val="669900"/>
    <a:srgbClr val="F2F2F2"/>
    <a:srgbClr val="70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91" autoAdjust="0"/>
    <p:restoredTop sz="95332" autoAdjust="0"/>
  </p:normalViewPr>
  <p:slideViewPr>
    <p:cSldViewPr snapToGrid="0">
      <p:cViewPr varScale="1">
        <p:scale>
          <a:sx n="114" d="100"/>
          <a:sy n="114" d="100"/>
        </p:scale>
        <p:origin x="510" y="108"/>
      </p:cViewPr>
      <p:guideLst>
        <p:guide orient="horz" pos="236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DE84282E-F3D0-6FAE-EBC1-05B022EED6C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695C1D4-5EE7-2B97-B1E3-50ECE939D70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00ED94-637F-4E0B-B31F-32CA3F760470}" type="datetime1">
              <a:rPr lang="ru-RU" smtClean="0"/>
              <a:t>26.04.2023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02F77A9-43B1-10C6-F55D-BC71CAEA98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62CC904-05E7-1CB3-E5A2-5A7807A0994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988F93-C537-4B00-91A1-23EE5E171B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04726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0D6C48-BD8C-41A5-AE50-8174458E94E6}" type="datetime1">
              <a:rPr lang="ru-RU" smtClean="0"/>
              <a:t>26.04.2023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033043-898A-4828-90F3-1E7ED6C71F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8750819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27"/>
          <p:cNvSpPr>
            <a:spLocks noGrp="1"/>
          </p:cNvSpPr>
          <p:nvPr>
            <p:ph type="title" hasCustomPrompt="1"/>
          </p:nvPr>
        </p:nvSpPr>
        <p:spPr>
          <a:xfrm>
            <a:off x="1530021" y="2959249"/>
            <a:ext cx="9267825" cy="880738"/>
          </a:xfrm>
          <a:prstGeom prst="rect">
            <a:avLst/>
          </a:prstGeom>
        </p:spPr>
        <p:txBody>
          <a:bodyPr/>
          <a:lstStyle>
            <a:lvl1pPr algn="ctr">
              <a:defRPr sz="3200" b="0">
                <a:solidFill>
                  <a:srgbClr val="669900"/>
                </a:solidFill>
                <a:latin typeface="Franklin Gothic Book" panose="020B0503020102020204" pitchFamily="34" charset="0"/>
              </a:defRPr>
            </a:lvl1pPr>
          </a:lstStyle>
          <a:p>
            <a:pPr algn="ctr"/>
            <a:r>
              <a:rPr lang="ru-RU" b="1" kern="0" dirty="0">
                <a:solidFill>
                  <a:srgbClr val="669900"/>
                </a:solidFill>
              </a:rPr>
              <a:t>Заголовок</a:t>
            </a:r>
            <a:br>
              <a:rPr lang="ru-RU" b="1" kern="0" dirty="0">
                <a:solidFill>
                  <a:srgbClr val="669900"/>
                </a:solidFill>
              </a:rPr>
            </a:br>
            <a:r>
              <a:rPr lang="ru-RU" sz="2000" b="1" kern="0" dirty="0">
                <a:solidFill>
                  <a:srgbClr val="669900"/>
                </a:solidFill>
              </a:rPr>
              <a:t>подстрочник</a:t>
            </a:r>
          </a:p>
        </p:txBody>
      </p:sp>
    </p:spTree>
    <p:extLst>
      <p:ext uri="{BB962C8B-B14F-4D97-AF65-F5344CB8AC3E}">
        <p14:creationId xmlns:p14="http://schemas.microsoft.com/office/powerpoint/2010/main" val="1351869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27"/>
          <p:cNvSpPr>
            <a:spLocks noGrp="1"/>
          </p:cNvSpPr>
          <p:nvPr>
            <p:ph type="title" hasCustomPrompt="1"/>
          </p:nvPr>
        </p:nvSpPr>
        <p:spPr>
          <a:xfrm>
            <a:off x="1530021" y="2959249"/>
            <a:ext cx="9267825" cy="880738"/>
          </a:xfrm>
          <a:prstGeom prst="rect">
            <a:avLst/>
          </a:prstGeom>
        </p:spPr>
        <p:txBody>
          <a:bodyPr/>
          <a:lstStyle>
            <a:lvl1pPr algn="ctr">
              <a:defRPr sz="3200" b="0">
                <a:solidFill>
                  <a:srgbClr val="669900"/>
                </a:solidFill>
                <a:latin typeface="Franklin Gothic Book" panose="020B0503020102020204" pitchFamily="34" charset="0"/>
              </a:defRPr>
            </a:lvl1pPr>
          </a:lstStyle>
          <a:p>
            <a:pPr algn="ctr"/>
            <a:r>
              <a:rPr lang="ru-RU" b="1" kern="0" dirty="0">
                <a:solidFill>
                  <a:srgbClr val="669900"/>
                </a:solidFill>
              </a:rPr>
              <a:t>Заголовок</a:t>
            </a:r>
            <a:br>
              <a:rPr lang="ru-RU" b="1" kern="0" dirty="0">
                <a:solidFill>
                  <a:srgbClr val="669900"/>
                </a:solidFill>
              </a:rPr>
            </a:br>
            <a:r>
              <a:rPr lang="ru-RU" sz="2000" b="1" kern="0" dirty="0">
                <a:solidFill>
                  <a:srgbClr val="669900"/>
                </a:solidFill>
              </a:rPr>
              <a:t>подстрочник</a:t>
            </a:r>
          </a:p>
        </p:txBody>
      </p:sp>
      <p:sp>
        <p:nvSpPr>
          <p:cNvPr id="8" name="Content Placeholder 10"/>
          <p:cNvSpPr>
            <a:spLocks noGrp="1"/>
          </p:cNvSpPr>
          <p:nvPr>
            <p:ph sz="quarter" idx="10" hasCustomPrompt="1"/>
          </p:nvPr>
        </p:nvSpPr>
        <p:spPr>
          <a:xfrm>
            <a:off x="334962" y="6156720"/>
            <a:ext cx="9267825" cy="44306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ru-RU" dirty="0"/>
              <a:t>Сноска</a:t>
            </a:r>
          </a:p>
        </p:txBody>
      </p:sp>
      <p:sp>
        <p:nvSpPr>
          <p:cNvPr id="9" name="Text Box 24"/>
          <p:cNvSpPr txBox="1">
            <a:spLocks noChangeArrowheads="1"/>
          </p:cNvSpPr>
          <p:nvPr userDrawn="1"/>
        </p:nvSpPr>
        <p:spPr bwMode="auto">
          <a:xfrm>
            <a:off x="11352584" y="6354769"/>
            <a:ext cx="508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fld id="{E50944FC-10FB-4703-B785-CA7640B64433}" type="slidenum">
              <a:rPr lang="fr-FR" sz="1100" b="1" smtClean="0">
                <a:solidFill>
                  <a:schemeClr val="tx1"/>
                </a:solidFill>
                <a:latin typeface="+mj-lt"/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fr-FR" sz="11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27768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7"/>
          <p:cNvSpPr>
            <a:spLocks noGrp="1"/>
          </p:cNvSpPr>
          <p:nvPr>
            <p:ph type="title"/>
          </p:nvPr>
        </p:nvSpPr>
        <p:spPr>
          <a:xfrm>
            <a:off x="334963" y="260648"/>
            <a:ext cx="9267825" cy="327918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rgbClr val="669900"/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1" hasCustomPrompt="1"/>
          </p:nvPr>
        </p:nvSpPr>
        <p:spPr>
          <a:xfrm>
            <a:off x="334963" y="768822"/>
            <a:ext cx="9267825" cy="15398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200" b="1" i="0" baseline="0" smtClean="0">
                <a:effectLst/>
                <a:latin typeface="Franklin Gothic Book (Body)"/>
              </a:defRPr>
            </a:lvl1pPr>
          </a:lstStyle>
          <a:p>
            <a:r>
              <a:rPr lang="ru-RU" sz="1100" dirty="0"/>
              <a:t>Текст сообщения</a:t>
            </a:r>
          </a:p>
        </p:txBody>
      </p:sp>
      <p:sp>
        <p:nvSpPr>
          <p:cNvPr id="16" name="Content Placeholder 10"/>
          <p:cNvSpPr>
            <a:spLocks noGrp="1"/>
          </p:cNvSpPr>
          <p:nvPr>
            <p:ph sz="quarter" idx="10" hasCustomPrompt="1"/>
          </p:nvPr>
        </p:nvSpPr>
        <p:spPr>
          <a:xfrm>
            <a:off x="334962" y="6156720"/>
            <a:ext cx="9267825" cy="44306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ru-RU" dirty="0"/>
              <a:t>Сноска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630477"/>
            <a:ext cx="10077450" cy="4571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 Box 24"/>
          <p:cNvSpPr txBox="1">
            <a:spLocks noChangeArrowheads="1"/>
          </p:cNvSpPr>
          <p:nvPr userDrawn="1"/>
        </p:nvSpPr>
        <p:spPr bwMode="auto">
          <a:xfrm>
            <a:off x="11352584" y="6354769"/>
            <a:ext cx="508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fld id="{E50944FC-10FB-4703-B785-CA7640B64433}" type="slidenum">
              <a:rPr lang="fr-FR" sz="1100" b="1" smtClean="0">
                <a:solidFill>
                  <a:schemeClr val="tx1"/>
                </a:solidFill>
                <a:latin typeface="+mj-lt"/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fr-FR" sz="11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79999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4"/>
          <p:cNvSpPr txBox="1">
            <a:spLocks noChangeArrowheads="1"/>
          </p:cNvSpPr>
          <p:nvPr userDrawn="1"/>
        </p:nvSpPr>
        <p:spPr bwMode="auto">
          <a:xfrm>
            <a:off x="11352584" y="6354769"/>
            <a:ext cx="508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fld id="{E50944FC-10FB-4703-B785-CA7640B64433}" type="slidenum">
              <a:rPr lang="fr-FR" sz="1100" b="1" smtClean="0">
                <a:solidFill>
                  <a:schemeClr val="tx1"/>
                </a:solidFill>
                <a:latin typeface="+mj-lt"/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fr-FR" sz="11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80623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ТРИ ГРАФИ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 userDrawn="1"/>
        </p:nvSpPr>
        <p:spPr bwMode="auto">
          <a:xfrm>
            <a:off x="0" y="152636"/>
            <a:ext cx="12192000" cy="720489"/>
          </a:xfrm>
          <a:prstGeom prst="rect">
            <a:avLst/>
          </a:prstGeom>
          <a:solidFill>
            <a:srgbClr val="7FAD00"/>
          </a:solidFill>
          <a:ln w="12700" cap="sq" cmpd="sng" algn="ctr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>
              <a:latin typeface="Franklin Gothic Book" panose="020B0503020102020204"/>
            </a:endParaRPr>
          </a:p>
        </p:txBody>
      </p:sp>
      <p:pic>
        <p:nvPicPr>
          <p:cNvPr id="11" name="Picture 28" descr="logo1colordark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622"/>
            <a:ext cx="2667000" cy="903288"/>
          </a:xfrm>
          <a:prstGeom prst="rect">
            <a:avLst/>
          </a:prstGeom>
          <a:noFill/>
        </p:spPr>
      </p:pic>
      <p:sp>
        <p:nvSpPr>
          <p:cNvPr id="14" name="Диаграмма 13"/>
          <p:cNvSpPr>
            <a:spLocks noGrp="1"/>
          </p:cNvSpPr>
          <p:nvPr>
            <p:ph type="chart" sz="quarter" idx="10"/>
          </p:nvPr>
        </p:nvSpPr>
        <p:spPr>
          <a:xfrm>
            <a:off x="334963" y="981075"/>
            <a:ext cx="5761037" cy="24479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15" name="Диаграмма 13"/>
          <p:cNvSpPr>
            <a:spLocks noGrp="1"/>
          </p:cNvSpPr>
          <p:nvPr>
            <p:ph type="chart" sz="quarter" idx="11"/>
          </p:nvPr>
        </p:nvSpPr>
        <p:spPr>
          <a:xfrm>
            <a:off x="343769" y="3717032"/>
            <a:ext cx="5761037" cy="24479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17" name="Текст 16"/>
          <p:cNvSpPr>
            <a:spLocks noGrp="1"/>
          </p:cNvSpPr>
          <p:nvPr>
            <p:ph type="body" sz="quarter" idx="12"/>
          </p:nvPr>
        </p:nvSpPr>
        <p:spPr>
          <a:xfrm>
            <a:off x="9228138" y="1304764"/>
            <a:ext cx="2700337" cy="212423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0"/>
            <a:endParaRPr lang="ru-RU" dirty="0"/>
          </a:p>
        </p:txBody>
      </p:sp>
      <p:sp>
        <p:nvSpPr>
          <p:cNvPr id="19" name="Диаграмма 18"/>
          <p:cNvSpPr>
            <a:spLocks noGrp="1"/>
          </p:cNvSpPr>
          <p:nvPr>
            <p:ph type="chart" sz="quarter" idx="13"/>
          </p:nvPr>
        </p:nvSpPr>
        <p:spPr>
          <a:xfrm>
            <a:off x="6283449" y="981075"/>
            <a:ext cx="2736726" cy="24479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21" name="Таблица 20"/>
          <p:cNvSpPr>
            <a:spLocks noGrp="1"/>
          </p:cNvSpPr>
          <p:nvPr>
            <p:ph type="tbl" sz="quarter" idx="14"/>
          </p:nvPr>
        </p:nvSpPr>
        <p:spPr>
          <a:xfrm>
            <a:off x="6283325" y="4050246"/>
            <a:ext cx="5645150" cy="2115604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26" name="Текст 16"/>
          <p:cNvSpPr>
            <a:spLocks noGrp="1"/>
          </p:cNvSpPr>
          <p:nvPr>
            <p:ph type="body" sz="quarter" idx="15"/>
          </p:nvPr>
        </p:nvSpPr>
        <p:spPr>
          <a:xfrm>
            <a:off x="9221788" y="981075"/>
            <a:ext cx="2713037" cy="323689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400" b="1">
                <a:solidFill>
                  <a:srgbClr val="669900"/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0"/>
            <a:endParaRPr lang="ru-RU" dirty="0"/>
          </a:p>
        </p:txBody>
      </p:sp>
      <p:sp>
        <p:nvSpPr>
          <p:cNvPr id="27" name="Текст 16"/>
          <p:cNvSpPr>
            <a:spLocks noGrp="1"/>
          </p:cNvSpPr>
          <p:nvPr>
            <p:ph type="body" sz="quarter" idx="16"/>
          </p:nvPr>
        </p:nvSpPr>
        <p:spPr>
          <a:xfrm>
            <a:off x="6285508" y="3717032"/>
            <a:ext cx="5646142" cy="323689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400" b="1">
                <a:solidFill>
                  <a:srgbClr val="7FAD00"/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0"/>
            <a:endParaRPr lang="ru-RU" dirty="0"/>
          </a:p>
        </p:txBody>
      </p:sp>
      <p:sp>
        <p:nvSpPr>
          <p:cNvPr id="28" name="Заголовок 27"/>
          <p:cNvSpPr>
            <a:spLocks noGrp="1"/>
          </p:cNvSpPr>
          <p:nvPr>
            <p:ph type="title"/>
          </p:nvPr>
        </p:nvSpPr>
        <p:spPr>
          <a:xfrm>
            <a:off x="2666999" y="365126"/>
            <a:ext cx="9267825" cy="327918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4144350868"/>
      </p:ext>
    </p:extLst>
  </p:cSld>
  <p:clrMapOvr>
    <a:masterClrMapping/>
  </p:clrMapOvr>
  <p:transition spd="med">
    <p:pull dir="d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618">
          <p15:clr>
            <a:srgbClr val="FBAE40"/>
          </p15:clr>
        </p15:guide>
        <p15:guide id="4" orient="horz" pos="4042">
          <p15:clr>
            <a:srgbClr val="FBAE40"/>
          </p15:clr>
        </p15:guide>
        <p15:guide id="5" orient="horz" pos="3884">
          <p15:clr>
            <a:srgbClr val="FBAE40"/>
          </p15:clr>
        </p15:guide>
        <p15:guide id="6" pos="5813">
          <p15:clr>
            <a:srgbClr val="FBAE40"/>
          </p15:clr>
        </p15:guide>
        <p15:guide id="7" pos="751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576" y="435446"/>
            <a:ext cx="497612" cy="38482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3624" y="329645"/>
            <a:ext cx="698586" cy="547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209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1" r:id="rId2"/>
    <p:sldLayoutId id="2147483653" r:id="rId3"/>
    <p:sldLayoutId id="2147483649" r:id="rId4"/>
    <p:sldLayoutId id="2147483654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ligaznaniy-shkola.znanierussia.ru/" TargetMode="External"/><Relationship Id="rId7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9.gi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8.jpeg"/><Relationship Id="rId4" Type="http://schemas.openxmlformats.org/officeDocument/2006/relationships/image" Target="../media/image6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245EF71-5A12-6498-E1E0-6F5C727B3CF5}"/>
              </a:ext>
            </a:extLst>
          </p:cNvPr>
          <p:cNvSpPr txBox="1"/>
          <p:nvPr/>
        </p:nvSpPr>
        <p:spPr>
          <a:xfrm>
            <a:off x="2279688" y="2028616"/>
            <a:ext cx="763262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800" b="1" dirty="0">
                <a:solidFill>
                  <a:srgbClr val="6D71D6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Лига Знаний.</a:t>
            </a:r>
          </a:p>
          <a:p>
            <a:pPr algn="ctr"/>
            <a:r>
              <a:rPr lang="ru-RU" sz="8800" b="1" dirty="0">
                <a:solidFill>
                  <a:srgbClr val="6D71D6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День Победы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4AC2F0-63A4-13D5-A5CF-905676316BE4}"/>
              </a:ext>
            </a:extLst>
          </p:cNvPr>
          <p:cNvSpPr txBox="1"/>
          <p:nvPr/>
        </p:nvSpPr>
        <p:spPr>
          <a:xfrm>
            <a:off x="0" y="696289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https://www.energia.ru/ru/history/gagarin/ukv.html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0ED583A-1854-0050-D067-F6D9831EBC02}"/>
              </a:ext>
            </a:extLst>
          </p:cNvPr>
          <p:cNvSpPr/>
          <p:nvPr/>
        </p:nvSpPr>
        <p:spPr>
          <a:xfrm>
            <a:off x="11532093" y="6285390"/>
            <a:ext cx="292963" cy="3817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5D4FB707-E963-4F91-8FF0-E09C4FD3DB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421"/>
            <a:ext cx="12192000" cy="1381318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5C811C4-3933-01CC-0941-AE48A6371B42}"/>
              </a:ext>
            </a:extLst>
          </p:cNvPr>
          <p:cNvSpPr/>
          <p:nvPr/>
        </p:nvSpPr>
        <p:spPr>
          <a:xfrm>
            <a:off x="0" y="137630"/>
            <a:ext cx="947956" cy="1009558"/>
          </a:xfrm>
          <a:prstGeom prst="rect">
            <a:avLst/>
          </a:prstGeom>
          <a:solidFill>
            <a:srgbClr val="6D71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6129254-794C-2B19-BE3C-E63CCA3336C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r="77528" b="28248"/>
          <a:stretch/>
        </p:blipFill>
        <p:spPr>
          <a:xfrm>
            <a:off x="112897" y="173289"/>
            <a:ext cx="954816" cy="973898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BD600F4-8985-424C-9C59-4C52D7A3E81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0224" y="0"/>
            <a:ext cx="601103" cy="11972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49843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245EF71-5A12-6498-E1E0-6F5C727B3CF5}"/>
              </a:ext>
            </a:extLst>
          </p:cNvPr>
          <p:cNvSpPr txBox="1"/>
          <p:nvPr/>
        </p:nvSpPr>
        <p:spPr>
          <a:xfrm>
            <a:off x="1701848" y="1366897"/>
            <a:ext cx="100812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Единственного пса, награждённого медалью «За боевые заслуги», звали…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892CB2-1476-6AD1-D425-6D15C0A04A1E}"/>
              </a:ext>
            </a:extLst>
          </p:cNvPr>
          <p:cNvSpPr txBox="1"/>
          <p:nvPr/>
        </p:nvSpPr>
        <p:spPr>
          <a:xfrm>
            <a:off x="1701848" y="3429000"/>
            <a:ext cx="602970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А.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Дина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Б. </a:t>
            </a:r>
            <a:r>
              <a:rPr lang="ru-RU" sz="3200" dirty="0" err="1">
                <a:latin typeface="Favorit Pro" panose="02000006030000020004" pitchFamily="50" charset="0"/>
                <a:ea typeface="Favorit Pro" panose="02000006030000020004" pitchFamily="50" charset="0"/>
              </a:rPr>
              <a:t>Джульбарс</a:t>
            </a:r>
            <a:endParaRPr lang="ru-RU" sz="3200" dirty="0">
              <a:latin typeface="Favorit Pro" panose="02000006030000020004" pitchFamily="50" charset="0"/>
              <a:ea typeface="Favorit Pro" panose="02000006030000020004" pitchFamily="50" charset="0"/>
            </a:endParaRP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В.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Мухтар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Г. 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Белка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82015C2-DAE2-B4CF-0F9F-BBD69D21E4A3}"/>
              </a:ext>
            </a:extLst>
          </p:cNvPr>
          <p:cNvSpPr txBox="1"/>
          <p:nvPr/>
        </p:nvSpPr>
        <p:spPr>
          <a:xfrm>
            <a:off x="190635" y="7285112"/>
            <a:ext cx="117822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https://historyrussia.org/sobytiya/60-let-nazad-german-titov-sovershil-kosmicheskij-poljot-na-korable-vostok-2.html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7315BD5-83DE-B124-5A6E-6DF44232FFDC}"/>
              </a:ext>
            </a:extLst>
          </p:cNvPr>
          <p:cNvSpPr/>
          <p:nvPr/>
        </p:nvSpPr>
        <p:spPr>
          <a:xfrm>
            <a:off x="11532093" y="6285390"/>
            <a:ext cx="292963" cy="3817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558F93E1-CC66-4C93-9469-58D24D5E0B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421"/>
            <a:ext cx="12192000" cy="138131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453ACEC-92B9-4D35-8859-31CF374CA18F}"/>
              </a:ext>
            </a:extLst>
          </p:cNvPr>
          <p:cNvSpPr txBox="1"/>
          <p:nvPr/>
        </p:nvSpPr>
        <p:spPr>
          <a:xfrm>
            <a:off x="1450830" y="69398"/>
            <a:ext cx="1551450" cy="52322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Раунд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599AADA-5E58-43B0-B8B4-FE01F471C4F7}"/>
              </a:ext>
            </a:extLst>
          </p:cNvPr>
          <p:cNvSpPr txBox="1"/>
          <p:nvPr/>
        </p:nvSpPr>
        <p:spPr>
          <a:xfrm>
            <a:off x="9080229" y="69398"/>
            <a:ext cx="1619354" cy="52322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ru-RU" sz="2800" b="1" dirty="0"/>
              <a:t>Вопрос 9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689EB21-66F4-AB34-39B1-9FD774A20B1C}"/>
              </a:ext>
            </a:extLst>
          </p:cNvPr>
          <p:cNvSpPr/>
          <p:nvPr/>
        </p:nvSpPr>
        <p:spPr>
          <a:xfrm>
            <a:off x="0" y="137630"/>
            <a:ext cx="947956" cy="1009558"/>
          </a:xfrm>
          <a:prstGeom prst="rect">
            <a:avLst/>
          </a:prstGeom>
          <a:solidFill>
            <a:srgbClr val="6D71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627E9BD-60CF-547C-694B-D3B66569863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r="77528" b="28248"/>
          <a:stretch/>
        </p:blipFill>
        <p:spPr>
          <a:xfrm>
            <a:off x="112897" y="173289"/>
            <a:ext cx="954816" cy="973898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50C0BDA3-CEEE-440C-AD5F-63D5E066C70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0224" y="0"/>
            <a:ext cx="601103" cy="11972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603411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2DAE3CC-4F6C-4575-BA33-35A271559CD3}"/>
              </a:ext>
            </a:extLst>
          </p:cNvPr>
          <p:cNvSpPr txBox="1"/>
          <p:nvPr/>
        </p:nvSpPr>
        <p:spPr>
          <a:xfrm>
            <a:off x="1702499" y="3429000"/>
            <a:ext cx="517351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А.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9 мая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Б.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24 июня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В.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2 сентября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Г. 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7 октября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45EF71-5A12-6498-E1E0-6F5C727B3CF5}"/>
              </a:ext>
            </a:extLst>
          </p:cNvPr>
          <p:cNvSpPr txBox="1"/>
          <p:nvPr/>
        </p:nvSpPr>
        <p:spPr>
          <a:xfrm>
            <a:off x="1702499" y="1366388"/>
            <a:ext cx="9015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Парад Победы состоялся в Москве в 1945 году…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AD10D8B6-D48C-221E-ADAF-B433A9E30190}"/>
              </a:ext>
            </a:extLst>
          </p:cNvPr>
          <p:cNvSpPr/>
          <p:nvPr/>
        </p:nvSpPr>
        <p:spPr>
          <a:xfrm>
            <a:off x="11532093" y="6285390"/>
            <a:ext cx="292963" cy="3817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2A0ACF7A-56D1-489D-93B7-8B543CE6FD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421"/>
            <a:ext cx="12192000" cy="1381318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9693CB9-8DDC-4D6C-9FF3-2831F4064406}"/>
              </a:ext>
            </a:extLst>
          </p:cNvPr>
          <p:cNvSpPr txBox="1"/>
          <p:nvPr/>
        </p:nvSpPr>
        <p:spPr>
          <a:xfrm>
            <a:off x="1450830" y="69398"/>
            <a:ext cx="1551450" cy="52322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Раунд 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7974239-DDDD-47B1-BF0B-CDE8B4ED833A}"/>
              </a:ext>
            </a:extLst>
          </p:cNvPr>
          <p:cNvSpPr txBox="1"/>
          <p:nvPr/>
        </p:nvSpPr>
        <p:spPr>
          <a:xfrm>
            <a:off x="9004029" y="69398"/>
            <a:ext cx="1817805" cy="52322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ru-RU" sz="2800" b="1" dirty="0"/>
              <a:t>Вопрос 10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0406C8C-B824-9C38-E397-5BB53D6CF48A}"/>
              </a:ext>
            </a:extLst>
          </p:cNvPr>
          <p:cNvSpPr/>
          <p:nvPr/>
        </p:nvSpPr>
        <p:spPr>
          <a:xfrm>
            <a:off x="0" y="137630"/>
            <a:ext cx="947956" cy="1009558"/>
          </a:xfrm>
          <a:prstGeom prst="rect">
            <a:avLst/>
          </a:prstGeom>
          <a:solidFill>
            <a:srgbClr val="6D71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E31F7D7-38A1-4DBF-A357-18ECE836D14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r="77528" b="28248"/>
          <a:stretch/>
        </p:blipFill>
        <p:spPr>
          <a:xfrm>
            <a:off x="112897" y="173289"/>
            <a:ext cx="954816" cy="973898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6AF13DCC-CE9C-4B6E-87AC-120EAD70633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0224" y="0"/>
            <a:ext cx="601103" cy="11972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72979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245EF71-5A12-6498-E1E0-6F5C727B3CF5}"/>
              </a:ext>
            </a:extLst>
          </p:cNvPr>
          <p:cNvSpPr txBox="1"/>
          <p:nvPr/>
        </p:nvSpPr>
        <p:spPr>
          <a:xfrm>
            <a:off x="1254541" y="2705725"/>
            <a:ext cx="956578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800" b="1" dirty="0">
                <a:solidFill>
                  <a:srgbClr val="6D71D6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ОТВЕТЫ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4AC2F0-63A4-13D5-A5CF-905676316BE4}"/>
              </a:ext>
            </a:extLst>
          </p:cNvPr>
          <p:cNvSpPr txBox="1"/>
          <p:nvPr/>
        </p:nvSpPr>
        <p:spPr>
          <a:xfrm>
            <a:off x="0" y="696289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https://www.energia.ru/ru/history/gagarin/ukv.html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BD294F1-DD6B-F29D-0021-8431CB1B2A11}"/>
              </a:ext>
            </a:extLst>
          </p:cNvPr>
          <p:cNvSpPr/>
          <p:nvPr/>
        </p:nvSpPr>
        <p:spPr>
          <a:xfrm>
            <a:off x="5140171" y="346229"/>
            <a:ext cx="1802167" cy="128584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6A93BE7-0A90-CA20-D313-C013D5E7969E}"/>
              </a:ext>
            </a:extLst>
          </p:cNvPr>
          <p:cNvSpPr/>
          <p:nvPr/>
        </p:nvSpPr>
        <p:spPr>
          <a:xfrm>
            <a:off x="11532093" y="6285390"/>
            <a:ext cx="292963" cy="3817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5E92B8C-381F-4665-A5B4-836388415C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421"/>
            <a:ext cx="12192000" cy="138131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D3B07D4-E967-4BC3-9D96-98044A73F283}"/>
              </a:ext>
            </a:extLst>
          </p:cNvPr>
          <p:cNvSpPr txBox="1"/>
          <p:nvPr/>
        </p:nvSpPr>
        <p:spPr>
          <a:xfrm>
            <a:off x="1450830" y="69398"/>
            <a:ext cx="1551450" cy="52322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Раунд 1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04861258-3DF4-19BE-A691-4E923D969319}"/>
              </a:ext>
            </a:extLst>
          </p:cNvPr>
          <p:cNvSpPr/>
          <p:nvPr/>
        </p:nvSpPr>
        <p:spPr>
          <a:xfrm>
            <a:off x="0" y="137630"/>
            <a:ext cx="947956" cy="1009558"/>
          </a:xfrm>
          <a:prstGeom prst="rect">
            <a:avLst/>
          </a:prstGeom>
          <a:solidFill>
            <a:srgbClr val="6D71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C53F21B5-7A74-F887-8C66-ECF914EFAFE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r="77528" b="28248"/>
          <a:stretch/>
        </p:blipFill>
        <p:spPr>
          <a:xfrm>
            <a:off x="112897" y="173289"/>
            <a:ext cx="954816" cy="973898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05962CA1-334C-4A82-80B2-8C58036E618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0224" y="0"/>
            <a:ext cx="601103" cy="11972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186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67FEC133-E834-4A91-BD4A-0E9E2B2F66EA}"/>
              </a:ext>
            </a:extLst>
          </p:cNvPr>
          <p:cNvSpPr/>
          <p:nvPr/>
        </p:nvSpPr>
        <p:spPr>
          <a:xfrm>
            <a:off x="1703788" y="3483162"/>
            <a:ext cx="10488211" cy="500893"/>
          </a:xfrm>
          <a:prstGeom prst="rect">
            <a:avLst/>
          </a:prstGeom>
          <a:solidFill>
            <a:srgbClr val="6D71D6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Favorit Pro" panose="02000006030000020004" pitchFamily="50" charset="0"/>
              <a:ea typeface="Favorit Pro" panose="02000006030000020004" pitchFamily="50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4AC2F0-63A4-13D5-A5CF-905676316BE4}"/>
              </a:ext>
            </a:extLst>
          </p:cNvPr>
          <p:cNvSpPr txBox="1"/>
          <p:nvPr/>
        </p:nvSpPr>
        <p:spPr>
          <a:xfrm>
            <a:off x="0" y="696289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https://www.energia.ru/ru/history/gagarin/ukv.html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28B979C-F687-38ED-4D44-D74E2FFBC322}"/>
              </a:ext>
            </a:extLst>
          </p:cNvPr>
          <p:cNvSpPr/>
          <p:nvPr/>
        </p:nvSpPr>
        <p:spPr>
          <a:xfrm>
            <a:off x="11532093" y="6285390"/>
            <a:ext cx="292963" cy="3817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1EEE60A7-BE17-4264-B1AC-C5DE9FC12B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421"/>
            <a:ext cx="12192000" cy="1381318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DD266C63-F593-EDF5-D067-8701CB67CCC8}"/>
              </a:ext>
            </a:extLst>
          </p:cNvPr>
          <p:cNvSpPr/>
          <p:nvPr/>
        </p:nvSpPr>
        <p:spPr>
          <a:xfrm>
            <a:off x="0" y="137630"/>
            <a:ext cx="947956" cy="1009558"/>
          </a:xfrm>
          <a:prstGeom prst="rect">
            <a:avLst/>
          </a:prstGeom>
          <a:solidFill>
            <a:srgbClr val="6D71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C3DA2F03-4553-5460-CAC5-A4AC1A2B37F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r="77528" b="28248"/>
          <a:stretch/>
        </p:blipFill>
        <p:spPr>
          <a:xfrm>
            <a:off x="112897" y="173289"/>
            <a:ext cx="954816" cy="97389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31ADBD0-251B-E35C-BD3D-0E2E3FC0AD4F}"/>
              </a:ext>
            </a:extLst>
          </p:cNvPr>
          <p:cNvSpPr txBox="1"/>
          <p:nvPr/>
        </p:nvSpPr>
        <p:spPr>
          <a:xfrm>
            <a:off x="9080229" y="69398"/>
            <a:ext cx="1619354" cy="52322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ru-RU" sz="2800" b="1" dirty="0"/>
              <a:t>Вопрос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B543025-D42F-4187-98C0-054349D10B3D}"/>
              </a:ext>
            </a:extLst>
          </p:cNvPr>
          <p:cNvSpPr txBox="1"/>
          <p:nvPr/>
        </p:nvSpPr>
        <p:spPr>
          <a:xfrm>
            <a:off x="1450830" y="69398"/>
            <a:ext cx="1551450" cy="52322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Раунд 1</a:t>
            </a: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6CA23D94-9A12-4AA9-A4FE-0B6D1A8E0B8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0224" y="0"/>
            <a:ext cx="601103" cy="11972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465488F6-5F48-42A3-8EF7-6F2EBDB6E85F}"/>
              </a:ext>
            </a:extLst>
          </p:cNvPr>
          <p:cNvSpPr txBox="1"/>
          <p:nvPr/>
        </p:nvSpPr>
        <p:spPr>
          <a:xfrm>
            <a:off x="1703789" y="3435292"/>
            <a:ext cx="773197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А. декабре 1941 г.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Б.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ноябре 1941 г.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В.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феврале 1942 г.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Г.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сентябре 1941 г.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4F8896E-F524-485E-9894-6B3D4EC4DA5A}"/>
              </a:ext>
            </a:extLst>
          </p:cNvPr>
          <p:cNvSpPr txBox="1"/>
          <p:nvPr/>
        </p:nvSpPr>
        <p:spPr>
          <a:xfrm>
            <a:off x="1703789" y="1366897"/>
            <a:ext cx="899579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Контрнаступление советских войск под Москвой началось в…</a:t>
            </a:r>
          </a:p>
        </p:txBody>
      </p:sp>
    </p:spTree>
    <p:extLst>
      <p:ext uri="{BB962C8B-B14F-4D97-AF65-F5344CB8AC3E}">
        <p14:creationId xmlns:p14="http://schemas.microsoft.com/office/powerpoint/2010/main" val="25155109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6B8C45D4-1F62-423F-BC3B-6DAAEEA590F8}"/>
              </a:ext>
            </a:extLst>
          </p:cNvPr>
          <p:cNvSpPr/>
          <p:nvPr/>
        </p:nvSpPr>
        <p:spPr>
          <a:xfrm>
            <a:off x="7723166" y="4929244"/>
            <a:ext cx="4468834" cy="500893"/>
          </a:xfrm>
          <a:prstGeom prst="rect">
            <a:avLst/>
          </a:prstGeom>
          <a:solidFill>
            <a:srgbClr val="6D71D6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Favorit Pro" panose="02000006030000020004" pitchFamily="50" charset="0"/>
              <a:ea typeface="Favorit Pro" panose="02000006030000020004" pitchFamily="50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892CB2-1476-6AD1-D425-6D15C0A04A1E}"/>
              </a:ext>
            </a:extLst>
          </p:cNvPr>
          <p:cNvSpPr txBox="1"/>
          <p:nvPr/>
        </p:nvSpPr>
        <p:spPr>
          <a:xfrm>
            <a:off x="7665985" y="3429000"/>
            <a:ext cx="282848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А. </a:t>
            </a:r>
            <a:r>
              <a:rPr lang="ru-RU" sz="3200" dirty="0" err="1">
                <a:latin typeface="Favorit Pro" panose="02000006030000020004" pitchFamily="50" charset="0"/>
                <a:ea typeface="Favorit Pro" panose="02000006030000020004" pitchFamily="50" charset="0"/>
              </a:rPr>
              <a:t>Осовец</a:t>
            </a:r>
            <a:endParaRPr lang="ru-RU" sz="3200" dirty="0">
              <a:latin typeface="Favorit Pro" panose="02000006030000020004" pitchFamily="50" charset="0"/>
              <a:ea typeface="Favorit Pro" panose="02000006030000020004" pitchFamily="50" charset="0"/>
            </a:endParaRP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Б.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Гродненская</a:t>
            </a:r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 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В.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Познанская</a:t>
            </a:r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 </a:t>
            </a:r>
          </a:p>
          <a:p>
            <a:r>
              <a:rPr lang="ru-RU" sz="3200" dirty="0">
                <a:solidFill>
                  <a:schemeClr val="bg1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Г.  Брестская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05EF4B-03D9-38CE-D203-17E3D9012AEA}"/>
              </a:ext>
            </a:extLst>
          </p:cNvPr>
          <p:cNvSpPr txBox="1"/>
          <p:nvPr/>
        </p:nvSpPr>
        <p:spPr>
          <a:xfrm>
            <a:off x="0" y="7376718"/>
            <a:ext cx="67524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https://www.gazeta.ru/science/2017/03/06_a_10559303.shtml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A039B765-EE27-31DC-8D8B-57CAD241563B}"/>
              </a:ext>
            </a:extLst>
          </p:cNvPr>
          <p:cNvSpPr/>
          <p:nvPr/>
        </p:nvSpPr>
        <p:spPr>
          <a:xfrm>
            <a:off x="11532093" y="6285390"/>
            <a:ext cx="292963" cy="3817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4619ECFC-8D26-4E71-A11A-A6E767F442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421"/>
            <a:ext cx="12192000" cy="138131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4C3B2158-58CC-41B7-B82E-7DEC03DF7EF2}"/>
              </a:ext>
            </a:extLst>
          </p:cNvPr>
          <p:cNvSpPr txBox="1"/>
          <p:nvPr/>
        </p:nvSpPr>
        <p:spPr>
          <a:xfrm>
            <a:off x="1450830" y="69398"/>
            <a:ext cx="1551450" cy="52322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Раунд 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1F7ACD4-04C0-4428-8532-B04F6904CB0E}"/>
              </a:ext>
            </a:extLst>
          </p:cNvPr>
          <p:cNvSpPr txBox="1"/>
          <p:nvPr/>
        </p:nvSpPr>
        <p:spPr>
          <a:xfrm>
            <a:off x="9080229" y="69398"/>
            <a:ext cx="1619354" cy="52322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ru-RU" sz="2800" b="1" dirty="0"/>
              <a:t>Вопрос 2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86D9E09F-9729-5D56-F90B-8C372E04E384}"/>
              </a:ext>
            </a:extLst>
          </p:cNvPr>
          <p:cNvSpPr/>
          <p:nvPr/>
        </p:nvSpPr>
        <p:spPr>
          <a:xfrm>
            <a:off x="0" y="137630"/>
            <a:ext cx="947956" cy="1009558"/>
          </a:xfrm>
          <a:prstGeom prst="rect">
            <a:avLst/>
          </a:prstGeom>
          <a:solidFill>
            <a:srgbClr val="6D71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B6404CF-521E-49FE-5DBF-6FDA113B607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r="77528" b="28248"/>
          <a:stretch/>
        </p:blipFill>
        <p:spPr>
          <a:xfrm>
            <a:off x="112897" y="173289"/>
            <a:ext cx="954816" cy="973898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E3EE6C95-2479-4610-B567-684F4102110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0224" y="0"/>
            <a:ext cx="601103" cy="11972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" name="Picture 4" descr="Кто автор фразы Я умираю, но не сдаюсь! Прощай, Родина? | Fishki.net">
            <a:extLst>
              <a:ext uri="{FF2B5EF4-FFF2-40B4-BE49-F238E27FC236}">
                <a16:creationId xmlns:a16="http://schemas.microsoft.com/office/drawing/2014/main" id="{1E4E9D73-0917-4923-8696-FC654D3DC7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436" y="3282097"/>
            <a:ext cx="6119118" cy="2590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E612578E-0F31-4334-9695-DD9C9CF17AC3}"/>
              </a:ext>
            </a:extLst>
          </p:cNvPr>
          <p:cNvSpPr txBox="1"/>
          <p:nvPr/>
        </p:nvSpPr>
        <p:spPr>
          <a:xfrm>
            <a:off x="1709465" y="1366897"/>
            <a:ext cx="89397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Какая из крепостей прославилась героической обороной в начале войны и надписью: </a:t>
            </a:r>
          </a:p>
          <a:p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«Я умираю, но не сдаюсь! Прощай, Родина»?</a:t>
            </a:r>
          </a:p>
        </p:txBody>
      </p:sp>
    </p:spTree>
    <p:extLst>
      <p:ext uri="{BB962C8B-B14F-4D97-AF65-F5344CB8AC3E}">
        <p14:creationId xmlns:p14="http://schemas.microsoft.com/office/powerpoint/2010/main" val="348229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FB27ABE6-53B2-4DA7-AF32-FC1DF7B053DC}"/>
              </a:ext>
            </a:extLst>
          </p:cNvPr>
          <p:cNvSpPr/>
          <p:nvPr/>
        </p:nvSpPr>
        <p:spPr>
          <a:xfrm>
            <a:off x="1705645" y="3469903"/>
            <a:ext cx="10486355" cy="500893"/>
          </a:xfrm>
          <a:prstGeom prst="rect">
            <a:avLst/>
          </a:prstGeom>
          <a:solidFill>
            <a:srgbClr val="6D71D6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Favorit Pro" panose="02000006030000020004" pitchFamily="50" charset="0"/>
              <a:ea typeface="Favorit Pro" panose="02000006030000020004" pitchFamily="50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E039F19F-C4A3-7B54-0670-B40EB260CCD1}"/>
              </a:ext>
            </a:extLst>
          </p:cNvPr>
          <p:cNvSpPr/>
          <p:nvPr/>
        </p:nvSpPr>
        <p:spPr>
          <a:xfrm>
            <a:off x="11532093" y="6285390"/>
            <a:ext cx="292963" cy="3817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96500B07-3F16-4F0D-873E-44E598D462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421"/>
            <a:ext cx="12192000" cy="138131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2D0E259-0BD4-4F63-A878-935BBE858283}"/>
              </a:ext>
            </a:extLst>
          </p:cNvPr>
          <p:cNvSpPr txBox="1"/>
          <p:nvPr/>
        </p:nvSpPr>
        <p:spPr>
          <a:xfrm>
            <a:off x="1450830" y="69398"/>
            <a:ext cx="1551450" cy="52322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Раунд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3E489EF-0DCB-45EA-B32B-ACF13BD6580B}"/>
              </a:ext>
            </a:extLst>
          </p:cNvPr>
          <p:cNvSpPr txBox="1"/>
          <p:nvPr/>
        </p:nvSpPr>
        <p:spPr>
          <a:xfrm>
            <a:off x="9080229" y="69398"/>
            <a:ext cx="1619354" cy="52322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ru-RU" sz="2800" b="1" dirty="0"/>
              <a:t>Вопрос 3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ADB398C1-B0FC-F351-8503-2033807D4110}"/>
              </a:ext>
            </a:extLst>
          </p:cNvPr>
          <p:cNvSpPr/>
          <p:nvPr/>
        </p:nvSpPr>
        <p:spPr>
          <a:xfrm>
            <a:off x="0" y="137630"/>
            <a:ext cx="947956" cy="1009558"/>
          </a:xfrm>
          <a:prstGeom prst="rect">
            <a:avLst/>
          </a:prstGeom>
          <a:solidFill>
            <a:srgbClr val="6D71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535AEE41-3FAC-B8E7-C93D-AABF56A9D61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r="77528" b="28248"/>
          <a:stretch/>
        </p:blipFill>
        <p:spPr>
          <a:xfrm>
            <a:off x="112897" y="173289"/>
            <a:ext cx="954816" cy="973898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2DC5502C-F810-4E93-B1A7-C9C2A3BC345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0224" y="0"/>
            <a:ext cx="601103" cy="11972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43340B7C-BB43-4CEB-A617-AED5D6C91E20}"/>
              </a:ext>
            </a:extLst>
          </p:cNvPr>
          <p:cNvSpPr txBox="1"/>
          <p:nvPr/>
        </p:nvSpPr>
        <p:spPr>
          <a:xfrm>
            <a:off x="1705645" y="1366897"/>
            <a:ext cx="89524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Самое крупное в истории встречное танковое сражение состоялось…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9D90A6E-4952-4C90-B42A-386B3F0ED3A9}"/>
              </a:ext>
            </a:extLst>
          </p:cNvPr>
          <p:cNvSpPr txBox="1"/>
          <p:nvPr/>
        </p:nvSpPr>
        <p:spPr>
          <a:xfrm>
            <a:off x="1705645" y="3429000"/>
            <a:ext cx="986839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А. 12 июля 1943 года в районе посёлка Прохоровка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Б.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2 февраля 1943 года в районе города Сталинград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В.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17 августа 1943 года в Сицилии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Г. 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11 апреля 1944 года под Ржевом</a:t>
            </a:r>
          </a:p>
        </p:txBody>
      </p:sp>
    </p:spTree>
    <p:extLst>
      <p:ext uri="{BB962C8B-B14F-4D97-AF65-F5344CB8AC3E}">
        <p14:creationId xmlns:p14="http://schemas.microsoft.com/office/powerpoint/2010/main" val="36229715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F9EEB25A-E2D3-4967-B500-A32B00CE92A7}"/>
              </a:ext>
            </a:extLst>
          </p:cNvPr>
          <p:cNvSpPr/>
          <p:nvPr/>
        </p:nvSpPr>
        <p:spPr>
          <a:xfrm>
            <a:off x="1708624" y="4454043"/>
            <a:ext cx="10483376" cy="500893"/>
          </a:xfrm>
          <a:prstGeom prst="rect">
            <a:avLst/>
          </a:prstGeom>
          <a:solidFill>
            <a:srgbClr val="6D71D6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Favorit Pro" panose="02000006030000020004" pitchFamily="50" charset="0"/>
              <a:ea typeface="Favorit Pro" panose="02000006030000020004" pitchFamily="50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182ACB8-E5BE-D01F-A6D2-AAF44397C7DC}"/>
              </a:ext>
            </a:extLst>
          </p:cNvPr>
          <p:cNvSpPr txBox="1"/>
          <p:nvPr/>
        </p:nvSpPr>
        <p:spPr>
          <a:xfrm>
            <a:off x="-117133" y="7081610"/>
            <a:ext cx="615696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https://www.rbc.ru/technology_and_media/23/02/2023/63f6b1eb9a79478e58fccfd2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4FEB357-721F-2CEF-C834-E6048A4A0613}"/>
              </a:ext>
            </a:extLst>
          </p:cNvPr>
          <p:cNvSpPr/>
          <p:nvPr/>
        </p:nvSpPr>
        <p:spPr>
          <a:xfrm>
            <a:off x="11532093" y="6285390"/>
            <a:ext cx="292963" cy="3817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09CAB231-7D88-444E-B0D0-F1E4C84B8D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421"/>
            <a:ext cx="12192000" cy="138131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0A2A8B4-1753-41A6-A6F0-7E44B1A81AE5}"/>
              </a:ext>
            </a:extLst>
          </p:cNvPr>
          <p:cNvSpPr txBox="1"/>
          <p:nvPr/>
        </p:nvSpPr>
        <p:spPr>
          <a:xfrm>
            <a:off x="1450830" y="69398"/>
            <a:ext cx="1551450" cy="52322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Раунд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2F21DE6-6B45-4B81-B31F-B86997F82327}"/>
              </a:ext>
            </a:extLst>
          </p:cNvPr>
          <p:cNvSpPr txBox="1"/>
          <p:nvPr/>
        </p:nvSpPr>
        <p:spPr>
          <a:xfrm>
            <a:off x="9080229" y="69398"/>
            <a:ext cx="1619354" cy="52322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ru-RU" sz="2800" b="1" dirty="0"/>
              <a:t>Вопрос 4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C78D7EF-8054-F0F8-2E20-3F3EBFF8B39C}"/>
              </a:ext>
            </a:extLst>
          </p:cNvPr>
          <p:cNvSpPr/>
          <p:nvPr/>
        </p:nvSpPr>
        <p:spPr>
          <a:xfrm>
            <a:off x="0" y="137630"/>
            <a:ext cx="947956" cy="1009558"/>
          </a:xfrm>
          <a:prstGeom prst="rect">
            <a:avLst/>
          </a:prstGeom>
          <a:solidFill>
            <a:srgbClr val="6D71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2B51A58-B819-227C-01DD-3FDDAF9B8EA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r="77528" b="28248"/>
          <a:stretch/>
        </p:blipFill>
        <p:spPr>
          <a:xfrm>
            <a:off x="112897" y="173289"/>
            <a:ext cx="954816" cy="973898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437499CC-0F7F-45E2-82E6-94DEDE76508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0224" y="0"/>
            <a:ext cx="601103" cy="11972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0E16597F-B43F-40C0-AE35-61A08C4731D7}"/>
              </a:ext>
            </a:extLst>
          </p:cNvPr>
          <p:cNvSpPr txBox="1"/>
          <p:nvPr/>
        </p:nvSpPr>
        <p:spPr>
          <a:xfrm>
            <a:off x="1708624" y="1366897"/>
            <a:ext cx="89830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5 августа 1943 года в Москве состоялся первый салют. Он прозвучал в честь…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77CBE74-FEB6-40C9-8695-556CE01C8526}"/>
              </a:ext>
            </a:extLst>
          </p:cNvPr>
          <p:cNvSpPr txBox="1"/>
          <p:nvPr/>
        </p:nvSpPr>
        <p:spPr>
          <a:xfrm>
            <a:off x="1708624" y="3426903"/>
            <a:ext cx="744710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А.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прорыва блокады Ленинграда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Б.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освобождения Харькова</a:t>
            </a:r>
          </a:p>
          <a:p>
            <a:r>
              <a:rPr lang="ru-RU" sz="3200" dirty="0">
                <a:solidFill>
                  <a:schemeClr val="bg1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В. освобождения Орла и Белгорода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Г. 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окончания Курского сражения</a:t>
            </a:r>
          </a:p>
        </p:txBody>
      </p:sp>
    </p:spTree>
    <p:extLst>
      <p:ext uri="{BB962C8B-B14F-4D97-AF65-F5344CB8AC3E}">
        <p14:creationId xmlns:p14="http://schemas.microsoft.com/office/powerpoint/2010/main" val="1686235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CA30C28D-8ADD-428B-A048-98645C190784}"/>
              </a:ext>
            </a:extLst>
          </p:cNvPr>
          <p:cNvSpPr/>
          <p:nvPr/>
        </p:nvSpPr>
        <p:spPr>
          <a:xfrm>
            <a:off x="1705878" y="3954938"/>
            <a:ext cx="10486122" cy="500893"/>
          </a:xfrm>
          <a:prstGeom prst="rect">
            <a:avLst/>
          </a:prstGeom>
          <a:solidFill>
            <a:srgbClr val="6D71D6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Favorit Pro" panose="02000006030000020004" pitchFamily="50" charset="0"/>
              <a:ea typeface="Favorit Pro" panose="02000006030000020004" pitchFamily="50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05EF4B-03D9-38CE-D203-17E3D9012AEA}"/>
              </a:ext>
            </a:extLst>
          </p:cNvPr>
          <p:cNvSpPr txBox="1"/>
          <p:nvPr/>
        </p:nvSpPr>
        <p:spPr>
          <a:xfrm>
            <a:off x="0" y="7376718"/>
            <a:ext cx="67524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https://www.gazeta.ru/science/2017/03/06_a_10559303.shtml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1FEFD9A2-CCF3-B5C0-4018-8DE0B049B4DB}"/>
              </a:ext>
            </a:extLst>
          </p:cNvPr>
          <p:cNvSpPr/>
          <p:nvPr/>
        </p:nvSpPr>
        <p:spPr>
          <a:xfrm>
            <a:off x="11532093" y="6285390"/>
            <a:ext cx="292963" cy="3817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7260D128-F569-45ED-978A-AB221D86E5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421"/>
            <a:ext cx="12192000" cy="138131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A42EEE04-B826-4AC5-AEC9-F16AB3944B19}"/>
              </a:ext>
            </a:extLst>
          </p:cNvPr>
          <p:cNvSpPr txBox="1"/>
          <p:nvPr/>
        </p:nvSpPr>
        <p:spPr>
          <a:xfrm>
            <a:off x="1450830" y="69398"/>
            <a:ext cx="1551450" cy="52322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Раунд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CD5AEDE-FC6E-4666-8EBB-BBC7A78B5555}"/>
              </a:ext>
            </a:extLst>
          </p:cNvPr>
          <p:cNvSpPr txBox="1"/>
          <p:nvPr/>
        </p:nvSpPr>
        <p:spPr>
          <a:xfrm>
            <a:off x="9080229" y="69398"/>
            <a:ext cx="1619354" cy="52322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ru-RU" sz="2800" b="1" dirty="0"/>
              <a:t>Вопрос 5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A54834DB-63DC-DBDC-3599-7914205535A6}"/>
              </a:ext>
            </a:extLst>
          </p:cNvPr>
          <p:cNvSpPr/>
          <p:nvPr/>
        </p:nvSpPr>
        <p:spPr>
          <a:xfrm>
            <a:off x="0" y="137630"/>
            <a:ext cx="947956" cy="1009558"/>
          </a:xfrm>
          <a:prstGeom prst="rect">
            <a:avLst/>
          </a:prstGeom>
          <a:solidFill>
            <a:srgbClr val="6D71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1D23279-A4BF-FB30-9B86-0575ED9C1E9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r="77528" b="28248"/>
          <a:stretch/>
        </p:blipFill>
        <p:spPr>
          <a:xfrm>
            <a:off x="112897" y="173289"/>
            <a:ext cx="954816" cy="973898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7A0D5922-E67D-44D2-A3B1-608D9A31682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0224" y="0"/>
            <a:ext cx="601103" cy="11972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AE8660AC-B43E-4884-A7AC-57283BB5B2F1}"/>
              </a:ext>
            </a:extLst>
          </p:cNvPr>
          <p:cNvSpPr txBox="1"/>
          <p:nvPr/>
        </p:nvSpPr>
        <p:spPr>
          <a:xfrm>
            <a:off x="1705878" y="1366897"/>
            <a:ext cx="91159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Кто из полководцев советской армии принимал участие в битве за Кавказ?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FB0A107-6D3D-4484-8BED-50DBBF526781}"/>
              </a:ext>
            </a:extLst>
          </p:cNvPr>
          <p:cNvSpPr txBox="1"/>
          <p:nvPr/>
        </p:nvSpPr>
        <p:spPr>
          <a:xfrm>
            <a:off x="1705878" y="3429000"/>
            <a:ext cx="76581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А.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Иван Степанович Конев</a:t>
            </a:r>
          </a:p>
          <a:p>
            <a:r>
              <a:rPr lang="ru-RU" sz="3200" dirty="0">
                <a:solidFill>
                  <a:schemeClr val="bg1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Б. Семён Михайлович Будённый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В.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Георгий Константинович Жуков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Г. 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Михаил Илларионович Кутузов </a:t>
            </a:r>
          </a:p>
        </p:txBody>
      </p:sp>
    </p:spTree>
    <p:extLst>
      <p:ext uri="{BB962C8B-B14F-4D97-AF65-F5344CB8AC3E}">
        <p14:creationId xmlns:p14="http://schemas.microsoft.com/office/powerpoint/2010/main" val="16102512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D4109C1B-F5F1-4B0C-A94F-D5228E119535}"/>
              </a:ext>
            </a:extLst>
          </p:cNvPr>
          <p:cNvSpPr/>
          <p:nvPr/>
        </p:nvSpPr>
        <p:spPr>
          <a:xfrm>
            <a:off x="1705987" y="3959157"/>
            <a:ext cx="10486013" cy="500893"/>
          </a:xfrm>
          <a:prstGeom prst="rect">
            <a:avLst/>
          </a:prstGeom>
          <a:solidFill>
            <a:srgbClr val="6D71D6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Favorit Pro" panose="02000006030000020004" pitchFamily="50" charset="0"/>
              <a:ea typeface="Favorit Pro" panose="02000006030000020004" pitchFamily="50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C1CC7F0-A461-F5E2-EF12-1361E6D85187}"/>
              </a:ext>
            </a:extLst>
          </p:cNvPr>
          <p:cNvSpPr/>
          <p:nvPr/>
        </p:nvSpPr>
        <p:spPr>
          <a:xfrm>
            <a:off x="11532093" y="6285390"/>
            <a:ext cx="292963" cy="3817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8D1C2C0C-B033-4301-997A-334B37B075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421"/>
            <a:ext cx="12192000" cy="138131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3C84E44-863F-42B3-B42B-85960935311E}"/>
              </a:ext>
            </a:extLst>
          </p:cNvPr>
          <p:cNvSpPr txBox="1"/>
          <p:nvPr/>
        </p:nvSpPr>
        <p:spPr>
          <a:xfrm>
            <a:off x="1450830" y="69398"/>
            <a:ext cx="1551450" cy="52322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Раунд 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6E276AB-3F5A-4454-BE4F-87C6DDAA9964}"/>
              </a:ext>
            </a:extLst>
          </p:cNvPr>
          <p:cNvSpPr txBox="1"/>
          <p:nvPr/>
        </p:nvSpPr>
        <p:spPr>
          <a:xfrm>
            <a:off x="9080229" y="69398"/>
            <a:ext cx="1619354" cy="52322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ru-RU" sz="2800" b="1" dirty="0"/>
              <a:t>Вопрос 6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0B4F207F-F028-5287-95C6-D788776247E1}"/>
              </a:ext>
            </a:extLst>
          </p:cNvPr>
          <p:cNvSpPr/>
          <p:nvPr/>
        </p:nvSpPr>
        <p:spPr>
          <a:xfrm>
            <a:off x="0" y="137630"/>
            <a:ext cx="947956" cy="1009558"/>
          </a:xfrm>
          <a:prstGeom prst="rect">
            <a:avLst/>
          </a:prstGeom>
          <a:solidFill>
            <a:srgbClr val="6D71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E130B68-3998-C351-24B2-188A72D560C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r="77528" b="28248"/>
          <a:stretch/>
        </p:blipFill>
        <p:spPr>
          <a:xfrm>
            <a:off x="112897" y="173289"/>
            <a:ext cx="954816" cy="973898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F6B66BDC-6CD9-406C-B18E-A99B5F5E10B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0224" y="0"/>
            <a:ext cx="601103" cy="11972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67611AE-5D13-4BCA-A288-7648526046FF}"/>
              </a:ext>
            </a:extLst>
          </p:cNvPr>
          <p:cNvSpPr txBox="1"/>
          <p:nvPr/>
        </p:nvSpPr>
        <p:spPr>
          <a:xfrm>
            <a:off x="1705987" y="1366897"/>
            <a:ext cx="8495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Какой город был освобождён 9 мая 1944 года?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644DD5E-7BA5-4BC7-A8BD-2D81F4E8451A}"/>
              </a:ext>
            </a:extLst>
          </p:cNvPr>
          <p:cNvSpPr txBox="1"/>
          <p:nvPr/>
        </p:nvSpPr>
        <p:spPr>
          <a:xfrm>
            <a:off x="1705987" y="3428999"/>
            <a:ext cx="508140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А.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Белград</a:t>
            </a:r>
          </a:p>
          <a:p>
            <a:r>
              <a:rPr lang="ru-RU" sz="3200" dirty="0">
                <a:solidFill>
                  <a:schemeClr val="bg1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Б. Севастополь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В.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Киев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Г. 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Орёл</a:t>
            </a:r>
          </a:p>
        </p:txBody>
      </p:sp>
    </p:spTree>
    <p:extLst>
      <p:ext uri="{BB962C8B-B14F-4D97-AF65-F5344CB8AC3E}">
        <p14:creationId xmlns:p14="http://schemas.microsoft.com/office/powerpoint/2010/main" val="12930670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44E8DBB7-1D78-4D86-8E13-5F755E74524D}"/>
              </a:ext>
            </a:extLst>
          </p:cNvPr>
          <p:cNvSpPr/>
          <p:nvPr/>
        </p:nvSpPr>
        <p:spPr>
          <a:xfrm>
            <a:off x="1705412" y="3953583"/>
            <a:ext cx="10486588" cy="500893"/>
          </a:xfrm>
          <a:prstGeom prst="rect">
            <a:avLst/>
          </a:prstGeom>
          <a:solidFill>
            <a:srgbClr val="6D71D6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Favorit Pro" panose="02000006030000020004" pitchFamily="50" charset="0"/>
              <a:ea typeface="Favorit Pro" panose="02000006030000020004" pitchFamily="50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9A6C13-9B8D-2579-4E9D-62588941F85B}"/>
              </a:ext>
            </a:extLst>
          </p:cNvPr>
          <p:cNvSpPr txBox="1"/>
          <p:nvPr/>
        </p:nvSpPr>
        <p:spPr>
          <a:xfrm>
            <a:off x="0" y="7414113"/>
            <a:ext cx="63660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https://rg.ru/2015/08/13/kosmonavty.html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164249BA-A153-9216-33D7-308CC83509E3}"/>
              </a:ext>
            </a:extLst>
          </p:cNvPr>
          <p:cNvSpPr/>
          <p:nvPr/>
        </p:nvSpPr>
        <p:spPr>
          <a:xfrm>
            <a:off x="5140171" y="346229"/>
            <a:ext cx="1802167" cy="128584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250DDB05-FCFE-62DC-484F-E89C74617591}"/>
              </a:ext>
            </a:extLst>
          </p:cNvPr>
          <p:cNvSpPr/>
          <p:nvPr/>
        </p:nvSpPr>
        <p:spPr>
          <a:xfrm>
            <a:off x="11532093" y="6285390"/>
            <a:ext cx="292963" cy="3817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78938A1F-ECAC-42B2-806C-2CEC70E056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421"/>
            <a:ext cx="12192000" cy="1381318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945963AB-8D1D-46C2-9DA6-A85D670F1C4B}"/>
              </a:ext>
            </a:extLst>
          </p:cNvPr>
          <p:cNvSpPr txBox="1"/>
          <p:nvPr/>
        </p:nvSpPr>
        <p:spPr>
          <a:xfrm>
            <a:off x="1450830" y="69398"/>
            <a:ext cx="1551450" cy="52322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Раунд 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8202B8A-50F3-4F7B-8D25-A833255B83FA}"/>
              </a:ext>
            </a:extLst>
          </p:cNvPr>
          <p:cNvSpPr txBox="1"/>
          <p:nvPr/>
        </p:nvSpPr>
        <p:spPr>
          <a:xfrm>
            <a:off x="9080229" y="69398"/>
            <a:ext cx="1619354" cy="52322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ru-RU" sz="2800" b="1" dirty="0"/>
              <a:t>Вопрос 7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7CD2091-9BD6-AE21-CD1D-C6D5A28ECD0F}"/>
              </a:ext>
            </a:extLst>
          </p:cNvPr>
          <p:cNvSpPr/>
          <p:nvPr/>
        </p:nvSpPr>
        <p:spPr>
          <a:xfrm>
            <a:off x="0" y="137630"/>
            <a:ext cx="947956" cy="1009558"/>
          </a:xfrm>
          <a:prstGeom prst="rect">
            <a:avLst/>
          </a:prstGeom>
          <a:solidFill>
            <a:srgbClr val="6D71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CEC3721-4A65-AF9C-747E-ED4CFD9ABDF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r="77528" b="28248"/>
          <a:stretch/>
        </p:blipFill>
        <p:spPr>
          <a:xfrm>
            <a:off x="112897" y="173289"/>
            <a:ext cx="954816" cy="973898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4AAE2303-F0EE-4587-B9B3-91933C0C3EA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0224" y="0"/>
            <a:ext cx="601103" cy="11972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EADF14E-CA5B-4E19-B6C0-AC55FB4CE101}"/>
              </a:ext>
            </a:extLst>
          </p:cNvPr>
          <p:cNvSpPr txBox="1"/>
          <p:nvPr/>
        </p:nvSpPr>
        <p:spPr>
          <a:xfrm>
            <a:off x="1705412" y="3429000"/>
            <a:ext cx="326673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А.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Москвы</a:t>
            </a:r>
          </a:p>
          <a:p>
            <a:r>
              <a:rPr lang="ru-RU" sz="3200" dirty="0">
                <a:solidFill>
                  <a:schemeClr val="bg1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Б. Ленинграда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В.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Севастополя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Г. 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Сталинграда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4F3EF7A-3F6A-4B2A-B3DB-A2022376A0E2}"/>
              </a:ext>
            </a:extLst>
          </p:cNvPr>
          <p:cNvSpPr txBox="1"/>
          <p:nvPr/>
        </p:nvSpPr>
        <p:spPr>
          <a:xfrm>
            <a:off x="1705412" y="1366897"/>
            <a:ext cx="96952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Название «Дорога жизни» связано с сопротивлением врагу защитников:</a:t>
            </a:r>
          </a:p>
        </p:txBody>
      </p:sp>
    </p:spTree>
    <p:extLst>
      <p:ext uri="{BB962C8B-B14F-4D97-AF65-F5344CB8AC3E}">
        <p14:creationId xmlns:p14="http://schemas.microsoft.com/office/powerpoint/2010/main" val="1482977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2DAE3CC-4F6C-4575-BA33-35A271559CD3}"/>
              </a:ext>
            </a:extLst>
          </p:cNvPr>
          <p:cNvSpPr txBox="1"/>
          <p:nvPr/>
        </p:nvSpPr>
        <p:spPr>
          <a:xfrm>
            <a:off x="1703789" y="3435292"/>
            <a:ext cx="773197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А.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декабре 1941 г.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Б.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ноябре 1941 г.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В.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феврале 1942 г.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Г.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сентябре 1941 г.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45EF71-5A12-6498-E1E0-6F5C727B3CF5}"/>
              </a:ext>
            </a:extLst>
          </p:cNvPr>
          <p:cNvSpPr txBox="1"/>
          <p:nvPr/>
        </p:nvSpPr>
        <p:spPr>
          <a:xfrm>
            <a:off x="1703789" y="1366897"/>
            <a:ext cx="899579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Контрнаступление советских войск под Москвой началось в…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4AC2F0-63A4-13D5-A5CF-905676316BE4}"/>
              </a:ext>
            </a:extLst>
          </p:cNvPr>
          <p:cNvSpPr txBox="1"/>
          <p:nvPr/>
        </p:nvSpPr>
        <p:spPr>
          <a:xfrm>
            <a:off x="0" y="696289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https://www.energia.ru/ru/history/gagarin/ukv.html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28B979C-F687-38ED-4D44-D74E2FFBC322}"/>
              </a:ext>
            </a:extLst>
          </p:cNvPr>
          <p:cNvSpPr/>
          <p:nvPr/>
        </p:nvSpPr>
        <p:spPr>
          <a:xfrm>
            <a:off x="11532093" y="6285390"/>
            <a:ext cx="292963" cy="3817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1EEE60A7-BE17-4264-B1AC-C5DE9FC12B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421"/>
            <a:ext cx="12192000" cy="1381318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DD266C63-F593-EDF5-D067-8701CB67CCC8}"/>
              </a:ext>
            </a:extLst>
          </p:cNvPr>
          <p:cNvSpPr/>
          <p:nvPr/>
        </p:nvSpPr>
        <p:spPr>
          <a:xfrm>
            <a:off x="0" y="137630"/>
            <a:ext cx="947956" cy="1009558"/>
          </a:xfrm>
          <a:prstGeom prst="rect">
            <a:avLst/>
          </a:prstGeom>
          <a:solidFill>
            <a:srgbClr val="6D71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C3DA2F03-4553-5460-CAC5-A4AC1A2B37F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r="77528" b="28248"/>
          <a:stretch/>
        </p:blipFill>
        <p:spPr>
          <a:xfrm>
            <a:off x="112897" y="173289"/>
            <a:ext cx="954816" cy="97389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31ADBD0-251B-E35C-BD3D-0E2E3FC0AD4F}"/>
              </a:ext>
            </a:extLst>
          </p:cNvPr>
          <p:cNvSpPr txBox="1"/>
          <p:nvPr/>
        </p:nvSpPr>
        <p:spPr>
          <a:xfrm>
            <a:off x="9080229" y="69398"/>
            <a:ext cx="1619354" cy="52322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ru-RU" sz="2800" b="1" dirty="0"/>
              <a:t>Вопрос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B543025-D42F-4187-98C0-054349D10B3D}"/>
              </a:ext>
            </a:extLst>
          </p:cNvPr>
          <p:cNvSpPr txBox="1"/>
          <p:nvPr/>
        </p:nvSpPr>
        <p:spPr>
          <a:xfrm>
            <a:off x="1450830" y="69398"/>
            <a:ext cx="1551450" cy="52322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Раунд 1</a:t>
            </a: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6CA23D94-9A12-4AA9-A4FE-0B6D1A8E0B8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0224" y="0"/>
            <a:ext cx="601103" cy="11972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514435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7FB25ED0-970F-4806-9595-494DCE3F22CC}"/>
              </a:ext>
            </a:extLst>
          </p:cNvPr>
          <p:cNvSpPr/>
          <p:nvPr/>
        </p:nvSpPr>
        <p:spPr>
          <a:xfrm>
            <a:off x="1703804" y="4457332"/>
            <a:ext cx="10488196" cy="500893"/>
          </a:xfrm>
          <a:prstGeom prst="rect">
            <a:avLst/>
          </a:prstGeom>
          <a:solidFill>
            <a:srgbClr val="6D71D6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Favorit Pro" panose="02000006030000020004" pitchFamily="50" charset="0"/>
              <a:ea typeface="Favorit Pro" panose="02000006030000020004" pitchFamily="50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9A300E-49FB-33AB-D414-2906382EBDB4}"/>
              </a:ext>
            </a:extLst>
          </p:cNvPr>
          <p:cNvSpPr txBox="1"/>
          <p:nvPr/>
        </p:nvSpPr>
        <p:spPr>
          <a:xfrm>
            <a:off x="278969" y="707465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https://www.roscosmos.ru/38976/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6CDE41A-7112-2F9E-BA84-9AB47FD4736E}"/>
              </a:ext>
            </a:extLst>
          </p:cNvPr>
          <p:cNvSpPr/>
          <p:nvPr/>
        </p:nvSpPr>
        <p:spPr>
          <a:xfrm>
            <a:off x="11532093" y="6285390"/>
            <a:ext cx="292963" cy="3817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5EF3899E-EB3D-4172-9E0A-2DE76E518B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421"/>
            <a:ext cx="12192000" cy="138131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3A655D5A-940A-4C8D-B39C-F2128EE0EC65}"/>
              </a:ext>
            </a:extLst>
          </p:cNvPr>
          <p:cNvSpPr txBox="1"/>
          <p:nvPr/>
        </p:nvSpPr>
        <p:spPr>
          <a:xfrm>
            <a:off x="1450830" y="69398"/>
            <a:ext cx="1551450" cy="52322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Раунд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F1632EF-E3F2-4A24-AB49-6E10A3F13BCA}"/>
              </a:ext>
            </a:extLst>
          </p:cNvPr>
          <p:cNvSpPr txBox="1"/>
          <p:nvPr/>
        </p:nvSpPr>
        <p:spPr>
          <a:xfrm>
            <a:off x="9080229" y="69398"/>
            <a:ext cx="1619354" cy="52322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ru-RU" sz="2800" b="1" dirty="0"/>
              <a:t>Вопрос 8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14066F0-659B-A9B0-5BE2-013F6C367939}"/>
              </a:ext>
            </a:extLst>
          </p:cNvPr>
          <p:cNvSpPr/>
          <p:nvPr/>
        </p:nvSpPr>
        <p:spPr>
          <a:xfrm>
            <a:off x="0" y="137630"/>
            <a:ext cx="947956" cy="1009558"/>
          </a:xfrm>
          <a:prstGeom prst="rect">
            <a:avLst/>
          </a:prstGeom>
          <a:solidFill>
            <a:srgbClr val="6D71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E0512F5-296D-8E24-0922-8C4C826A4E5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r="77528" b="28248"/>
          <a:stretch/>
        </p:blipFill>
        <p:spPr>
          <a:xfrm>
            <a:off x="112897" y="173289"/>
            <a:ext cx="954816" cy="973898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EFDA42EE-B9F7-4DE1-9E59-E88310D78CA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0224" y="0"/>
            <a:ext cx="601103" cy="11972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FB7B3CDF-102B-42E4-830E-F98FC444F1AF}"/>
              </a:ext>
            </a:extLst>
          </p:cNvPr>
          <p:cNvSpPr txBox="1"/>
          <p:nvPr/>
        </p:nvSpPr>
        <p:spPr>
          <a:xfrm>
            <a:off x="1703804" y="1366897"/>
            <a:ext cx="94199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Назовите дату безоговорочной капитуляции фашистской Германии: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8DFD8B3-78DC-461D-997B-942F976C48CC}"/>
              </a:ext>
            </a:extLst>
          </p:cNvPr>
          <p:cNvSpPr txBox="1"/>
          <p:nvPr/>
        </p:nvSpPr>
        <p:spPr>
          <a:xfrm>
            <a:off x="1703804" y="3429000"/>
            <a:ext cx="520544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А.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30 апреля 1945 года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Б.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2 мая 1945 года</a:t>
            </a:r>
          </a:p>
          <a:p>
            <a:r>
              <a:rPr lang="ru-RU" sz="3200" dirty="0">
                <a:solidFill>
                  <a:schemeClr val="bg1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В. 8 мая 1945 года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Г. 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1 сентября 1945 года</a:t>
            </a:r>
          </a:p>
        </p:txBody>
      </p:sp>
    </p:spTree>
    <p:extLst>
      <p:ext uri="{BB962C8B-B14F-4D97-AF65-F5344CB8AC3E}">
        <p14:creationId xmlns:p14="http://schemas.microsoft.com/office/powerpoint/2010/main" val="35198864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95C05D23-3066-455C-A795-68C085BDF558}"/>
              </a:ext>
            </a:extLst>
          </p:cNvPr>
          <p:cNvSpPr/>
          <p:nvPr/>
        </p:nvSpPr>
        <p:spPr>
          <a:xfrm>
            <a:off x="1701848" y="3970899"/>
            <a:ext cx="10490152" cy="500893"/>
          </a:xfrm>
          <a:prstGeom prst="rect">
            <a:avLst/>
          </a:prstGeom>
          <a:solidFill>
            <a:srgbClr val="6D71D6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Favorit Pro" panose="02000006030000020004" pitchFamily="50" charset="0"/>
              <a:ea typeface="Favorit Pro" panose="02000006030000020004" pitchFamily="50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82015C2-DAE2-B4CF-0F9F-BBD69D21E4A3}"/>
              </a:ext>
            </a:extLst>
          </p:cNvPr>
          <p:cNvSpPr txBox="1"/>
          <p:nvPr/>
        </p:nvSpPr>
        <p:spPr>
          <a:xfrm>
            <a:off x="190635" y="7285112"/>
            <a:ext cx="117822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https://historyrussia.org/sobytiya/60-let-nazad-german-titov-sovershil-kosmicheskij-poljot-na-korable-vostok-2.html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7315BD5-83DE-B124-5A6E-6DF44232FFDC}"/>
              </a:ext>
            </a:extLst>
          </p:cNvPr>
          <p:cNvSpPr/>
          <p:nvPr/>
        </p:nvSpPr>
        <p:spPr>
          <a:xfrm>
            <a:off x="11532093" y="6285390"/>
            <a:ext cx="292963" cy="3817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558F93E1-CC66-4C93-9469-58D24D5E0B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421"/>
            <a:ext cx="12192000" cy="138131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453ACEC-92B9-4D35-8859-31CF374CA18F}"/>
              </a:ext>
            </a:extLst>
          </p:cNvPr>
          <p:cNvSpPr txBox="1"/>
          <p:nvPr/>
        </p:nvSpPr>
        <p:spPr>
          <a:xfrm>
            <a:off x="1450830" y="69398"/>
            <a:ext cx="1551450" cy="52322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Раунд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599AADA-5E58-43B0-B8B4-FE01F471C4F7}"/>
              </a:ext>
            </a:extLst>
          </p:cNvPr>
          <p:cNvSpPr txBox="1"/>
          <p:nvPr/>
        </p:nvSpPr>
        <p:spPr>
          <a:xfrm>
            <a:off x="9080229" y="69398"/>
            <a:ext cx="1619354" cy="52322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ru-RU" sz="2800" b="1" dirty="0"/>
              <a:t>Вопрос 9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689EB21-66F4-AB34-39B1-9FD774A20B1C}"/>
              </a:ext>
            </a:extLst>
          </p:cNvPr>
          <p:cNvSpPr/>
          <p:nvPr/>
        </p:nvSpPr>
        <p:spPr>
          <a:xfrm>
            <a:off x="0" y="137630"/>
            <a:ext cx="947956" cy="1009558"/>
          </a:xfrm>
          <a:prstGeom prst="rect">
            <a:avLst/>
          </a:prstGeom>
          <a:solidFill>
            <a:srgbClr val="6D71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627E9BD-60CF-547C-694B-D3B66569863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r="77528" b="28248"/>
          <a:stretch/>
        </p:blipFill>
        <p:spPr>
          <a:xfrm>
            <a:off x="112897" y="173289"/>
            <a:ext cx="954816" cy="973898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50C0BDA3-CEEE-440C-AD5F-63D5E066C70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0224" y="0"/>
            <a:ext cx="601103" cy="11972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4EBC7EAF-0E54-4218-AB8C-863FD75CE9D8}"/>
              </a:ext>
            </a:extLst>
          </p:cNvPr>
          <p:cNvSpPr txBox="1"/>
          <p:nvPr/>
        </p:nvSpPr>
        <p:spPr>
          <a:xfrm>
            <a:off x="1701848" y="1366897"/>
            <a:ext cx="100812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Единственного пса, награждённого медалью «За боевые заслуги», звали…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763A546-310E-46D0-AF4C-B0FE3921DDC6}"/>
              </a:ext>
            </a:extLst>
          </p:cNvPr>
          <p:cNvSpPr txBox="1"/>
          <p:nvPr/>
        </p:nvSpPr>
        <p:spPr>
          <a:xfrm>
            <a:off x="1701848" y="3429000"/>
            <a:ext cx="602970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А.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Дина</a:t>
            </a:r>
          </a:p>
          <a:p>
            <a:r>
              <a:rPr lang="ru-RU" sz="3200" dirty="0">
                <a:solidFill>
                  <a:schemeClr val="bg1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Б. </a:t>
            </a:r>
            <a:r>
              <a:rPr lang="ru-RU" sz="3200" dirty="0" err="1">
                <a:solidFill>
                  <a:schemeClr val="bg1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Джульбарс</a:t>
            </a:r>
            <a:endParaRPr lang="ru-RU" sz="3200" dirty="0">
              <a:solidFill>
                <a:schemeClr val="bg1"/>
              </a:solidFill>
              <a:latin typeface="Favorit Pro" panose="02000006030000020004" pitchFamily="50" charset="0"/>
              <a:ea typeface="Favorit Pro" panose="02000006030000020004" pitchFamily="50" charset="0"/>
            </a:endParaRP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В.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Мухтар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Г. 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Белка</a:t>
            </a:r>
          </a:p>
        </p:txBody>
      </p:sp>
    </p:spTree>
    <p:extLst>
      <p:ext uri="{BB962C8B-B14F-4D97-AF65-F5344CB8AC3E}">
        <p14:creationId xmlns:p14="http://schemas.microsoft.com/office/powerpoint/2010/main" val="24493962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F10BC059-7C9F-4CD8-B9C3-CE6ED8B2A42A}"/>
              </a:ext>
            </a:extLst>
          </p:cNvPr>
          <p:cNvSpPr/>
          <p:nvPr/>
        </p:nvSpPr>
        <p:spPr>
          <a:xfrm>
            <a:off x="1702499" y="3957061"/>
            <a:ext cx="10489500" cy="500893"/>
          </a:xfrm>
          <a:prstGeom prst="rect">
            <a:avLst/>
          </a:prstGeom>
          <a:solidFill>
            <a:srgbClr val="6D71D6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Favorit Pro" panose="02000006030000020004" pitchFamily="50" charset="0"/>
              <a:ea typeface="Favorit Pro" panose="02000006030000020004" pitchFamily="50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AD10D8B6-D48C-221E-ADAF-B433A9E30190}"/>
              </a:ext>
            </a:extLst>
          </p:cNvPr>
          <p:cNvSpPr/>
          <p:nvPr/>
        </p:nvSpPr>
        <p:spPr>
          <a:xfrm>
            <a:off x="11532093" y="6285390"/>
            <a:ext cx="292963" cy="3817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2A0ACF7A-56D1-489D-93B7-8B543CE6FD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421"/>
            <a:ext cx="12192000" cy="1381318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9693CB9-8DDC-4D6C-9FF3-2831F4064406}"/>
              </a:ext>
            </a:extLst>
          </p:cNvPr>
          <p:cNvSpPr txBox="1"/>
          <p:nvPr/>
        </p:nvSpPr>
        <p:spPr>
          <a:xfrm>
            <a:off x="1450830" y="69398"/>
            <a:ext cx="1551450" cy="52322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Раунд 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7974239-DDDD-47B1-BF0B-CDE8B4ED833A}"/>
              </a:ext>
            </a:extLst>
          </p:cNvPr>
          <p:cNvSpPr txBox="1"/>
          <p:nvPr/>
        </p:nvSpPr>
        <p:spPr>
          <a:xfrm>
            <a:off x="9004029" y="69398"/>
            <a:ext cx="1817805" cy="52322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ru-RU" sz="2800" b="1" dirty="0"/>
              <a:t>Вопрос 10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0406C8C-B824-9C38-E397-5BB53D6CF48A}"/>
              </a:ext>
            </a:extLst>
          </p:cNvPr>
          <p:cNvSpPr/>
          <p:nvPr/>
        </p:nvSpPr>
        <p:spPr>
          <a:xfrm>
            <a:off x="0" y="137630"/>
            <a:ext cx="947956" cy="1009558"/>
          </a:xfrm>
          <a:prstGeom prst="rect">
            <a:avLst/>
          </a:prstGeom>
          <a:solidFill>
            <a:srgbClr val="6D71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E31F7D7-38A1-4DBF-A357-18ECE836D14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r="77528" b="28248"/>
          <a:stretch/>
        </p:blipFill>
        <p:spPr>
          <a:xfrm>
            <a:off x="112897" y="173289"/>
            <a:ext cx="954816" cy="973898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8A4D8CDD-3413-49F2-AAE9-2052C5ED6DA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0224" y="0"/>
            <a:ext cx="601103" cy="11972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B3F8BAD-8675-47BB-9D65-E0699975B736}"/>
              </a:ext>
            </a:extLst>
          </p:cNvPr>
          <p:cNvSpPr txBox="1"/>
          <p:nvPr/>
        </p:nvSpPr>
        <p:spPr>
          <a:xfrm>
            <a:off x="1702499" y="3429000"/>
            <a:ext cx="517351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А.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9 мая</a:t>
            </a:r>
          </a:p>
          <a:p>
            <a:r>
              <a:rPr lang="ru-RU" sz="3200" dirty="0">
                <a:solidFill>
                  <a:schemeClr val="bg1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Б. 24 июня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В.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2 сентября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Г. 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7 октября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1807DA3-4DAC-46FA-87D1-259D68DF7358}"/>
              </a:ext>
            </a:extLst>
          </p:cNvPr>
          <p:cNvSpPr txBox="1"/>
          <p:nvPr/>
        </p:nvSpPr>
        <p:spPr>
          <a:xfrm>
            <a:off x="1702499" y="1366388"/>
            <a:ext cx="9015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Парад Победы состоялся в Москве в 1945 году…</a:t>
            </a:r>
          </a:p>
        </p:txBody>
      </p:sp>
    </p:spTree>
    <p:extLst>
      <p:ext uri="{BB962C8B-B14F-4D97-AF65-F5344CB8AC3E}">
        <p14:creationId xmlns:p14="http://schemas.microsoft.com/office/powerpoint/2010/main" val="35594144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5E8C8F05-3E49-AE80-931E-A202919EE12F}"/>
              </a:ext>
            </a:extLst>
          </p:cNvPr>
          <p:cNvSpPr/>
          <p:nvPr/>
        </p:nvSpPr>
        <p:spPr>
          <a:xfrm>
            <a:off x="5140171" y="346229"/>
            <a:ext cx="1802167" cy="128584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FA38E2D8-548C-4052-A928-55862FC778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381318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544844B2-A0C6-4B76-9D78-2E6A207113C1}"/>
              </a:ext>
            </a:extLst>
          </p:cNvPr>
          <p:cNvSpPr txBox="1"/>
          <p:nvPr/>
        </p:nvSpPr>
        <p:spPr>
          <a:xfrm>
            <a:off x="1450830" y="69398"/>
            <a:ext cx="1551450" cy="52322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Раунд 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F3F1FC9-B537-4830-B46D-1221A783C28E}"/>
              </a:ext>
            </a:extLst>
          </p:cNvPr>
          <p:cNvSpPr txBox="1"/>
          <p:nvPr/>
        </p:nvSpPr>
        <p:spPr>
          <a:xfrm>
            <a:off x="9004029" y="69398"/>
            <a:ext cx="1319592" cy="52322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ru-RU" sz="2800" b="1" dirty="0"/>
              <a:t>Вопрос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E88AD5-52F8-037B-93F4-8386B6D0BF7D}"/>
              </a:ext>
            </a:extLst>
          </p:cNvPr>
          <p:cNvSpPr txBox="1"/>
          <p:nvPr/>
        </p:nvSpPr>
        <p:spPr>
          <a:xfrm>
            <a:off x="-170454" y="2782611"/>
            <a:ext cx="61300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729E89F-36D0-7BB2-56F3-21ED6A1D468F}"/>
              </a:ext>
            </a:extLst>
          </p:cNvPr>
          <p:cNvSpPr txBox="1"/>
          <p:nvPr/>
        </p:nvSpPr>
        <p:spPr>
          <a:xfrm>
            <a:off x="6847916" y="4307012"/>
            <a:ext cx="61300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hlinkClick r:id="rId3"/>
              </a:rPr>
              <a:t>https://ligaznaniy-shkola.znanierussia.ru/</a:t>
            </a:r>
            <a:endParaRPr lang="ru-RU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94064F5-F296-3C9D-F171-103741583D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1644" y="1619131"/>
            <a:ext cx="281940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33D1CE0C-3654-995F-A7CD-98EF0216718B}"/>
              </a:ext>
            </a:extLst>
          </p:cNvPr>
          <p:cNvSpPr txBox="1"/>
          <p:nvPr/>
        </p:nvSpPr>
        <p:spPr>
          <a:xfrm>
            <a:off x="898864" y="1883986"/>
            <a:ext cx="544867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Хотите сыграть ещё? </a:t>
            </a:r>
          </a:p>
          <a:p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Станьте участниками всероссийского турнира «Лига Знаний: школы </a:t>
            </a:r>
            <a:b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</a:b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и колледжи»!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6C1A00B7-3FFD-2921-EB3F-644670EDD697}"/>
              </a:ext>
            </a:extLst>
          </p:cNvPr>
          <p:cNvSpPr/>
          <p:nvPr/>
        </p:nvSpPr>
        <p:spPr>
          <a:xfrm>
            <a:off x="11532093" y="6414190"/>
            <a:ext cx="291607" cy="2529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>
            <a:extLst>
              <a:ext uri="{FF2B5EF4-FFF2-40B4-BE49-F238E27FC236}">
                <a16:creationId xmlns:a16="http://schemas.microsoft.com/office/drawing/2014/main" id="{4F05F537-A6F3-3D51-C842-617A647F28E3}"/>
              </a:ext>
            </a:extLst>
          </p:cNvPr>
          <p:cNvSpPr/>
          <p:nvPr/>
        </p:nvSpPr>
        <p:spPr>
          <a:xfrm>
            <a:off x="9034508" y="27638"/>
            <a:ext cx="1706661" cy="613570"/>
          </a:xfrm>
          <a:prstGeom prst="ellipse">
            <a:avLst/>
          </a:prstGeom>
          <a:solidFill>
            <a:srgbClr val="E172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>
            <a:extLst>
              <a:ext uri="{FF2B5EF4-FFF2-40B4-BE49-F238E27FC236}">
                <a16:creationId xmlns:a16="http://schemas.microsoft.com/office/drawing/2014/main" id="{48A37A89-6442-E0E1-F637-C0BFF04349ED}"/>
              </a:ext>
            </a:extLst>
          </p:cNvPr>
          <p:cNvSpPr/>
          <p:nvPr/>
        </p:nvSpPr>
        <p:spPr>
          <a:xfrm>
            <a:off x="1405631" y="27638"/>
            <a:ext cx="1642369" cy="655943"/>
          </a:xfrm>
          <a:prstGeom prst="ellipse">
            <a:avLst/>
          </a:prstGeom>
          <a:solidFill>
            <a:srgbClr val="E172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27EF83B-4D52-5AAA-A07B-4265570B83EC}"/>
              </a:ext>
            </a:extLst>
          </p:cNvPr>
          <p:cNvSpPr/>
          <p:nvPr/>
        </p:nvSpPr>
        <p:spPr>
          <a:xfrm>
            <a:off x="0" y="137630"/>
            <a:ext cx="947956" cy="1009558"/>
          </a:xfrm>
          <a:prstGeom prst="rect">
            <a:avLst/>
          </a:prstGeom>
          <a:solidFill>
            <a:srgbClr val="6D71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426B59A-C893-0B12-7D5B-FCA76017FE8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r="77528" b="28248"/>
          <a:stretch/>
        </p:blipFill>
        <p:spPr>
          <a:xfrm>
            <a:off x="112897" y="173289"/>
            <a:ext cx="954816" cy="973898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CC2DE460-05C1-4994-90BA-F47419FB72E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0224" y="0"/>
            <a:ext cx="601103" cy="11972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769289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E4AC2F0-63A4-13D5-A5CF-905676316BE4}"/>
              </a:ext>
            </a:extLst>
          </p:cNvPr>
          <p:cNvSpPr txBox="1"/>
          <p:nvPr/>
        </p:nvSpPr>
        <p:spPr>
          <a:xfrm>
            <a:off x="0" y="696289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https://www.energia.ru/ru/history/gagarin/ukv.html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0ED583A-1854-0050-D067-F6D9831EBC02}"/>
              </a:ext>
            </a:extLst>
          </p:cNvPr>
          <p:cNvSpPr/>
          <p:nvPr/>
        </p:nvSpPr>
        <p:spPr>
          <a:xfrm>
            <a:off x="11532093" y="6285390"/>
            <a:ext cx="292963" cy="3817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5D4FB707-E963-4F91-8FF0-E09C4FD3DB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421"/>
            <a:ext cx="12192000" cy="1381318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E006923E-6B36-25BA-F25A-F55CC855CB3C}"/>
              </a:ext>
            </a:extLst>
          </p:cNvPr>
          <p:cNvSpPr/>
          <p:nvPr/>
        </p:nvSpPr>
        <p:spPr>
          <a:xfrm>
            <a:off x="0" y="137630"/>
            <a:ext cx="947956" cy="1009558"/>
          </a:xfrm>
          <a:prstGeom prst="rect">
            <a:avLst/>
          </a:prstGeom>
          <a:solidFill>
            <a:srgbClr val="6D71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A0E0D80-D182-8413-8874-0D04518A2EE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r="77528" b="28248"/>
          <a:stretch/>
        </p:blipFill>
        <p:spPr>
          <a:xfrm>
            <a:off x="112897" y="173289"/>
            <a:ext cx="954816" cy="97389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93111ED-E8DE-45F6-8242-87F1ED913129}"/>
              </a:ext>
            </a:extLst>
          </p:cNvPr>
          <p:cNvSpPr txBox="1"/>
          <p:nvPr/>
        </p:nvSpPr>
        <p:spPr>
          <a:xfrm>
            <a:off x="2279688" y="2028616"/>
            <a:ext cx="763262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800" b="1" dirty="0">
                <a:solidFill>
                  <a:srgbClr val="6D71D6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Лига Знаний.</a:t>
            </a:r>
          </a:p>
          <a:p>
            <a:pPr algn="ctr"/>
            <a:r>
              <a:rPr lang="ru-RU" sz="8800" b="1" dirty="0">
                <a:solidFill>
                  <a:srgbClr val="6D71D6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День Победы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49B4A7C-8355-40DB-A58E-62A3246A6C7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0224" y="0"/>
            <a:ext cx="601103" cy="11972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32107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245EF71-5A12-6498-E1E0-6F5C727B3CF5}"/>
              </a:ext>
            </a:extLst>
          </p:cNvPr>
          <p:cNvSpPr txBox="1"/>
          <p:nvPr/>
        </p:nvSpPr>
        <p:spPr>
          <a:xfrm>
            <a:off x="1709465" y="1366897"/>
            <a:ext cx="89397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Какая из крепостей прославилась героической обороной в начале войны и надписью: </a:t>
            </a:r>
          </a:p>
          <a:p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«Я умираю, но не сдаюсь! Прощай, Родина»?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892CB2-1476-6AD1-D425-6D15C0A04A1E}"/>
              </a:ext>
            </a:extLst>
          </p:cNvPr>
          <p:cNvSpPr txBox="1"/>
          <p:nvPr/>
        </p:nvSpPr>
        <p:spPr>
          <a:xfrm>
            <a:off x="7695346" y="3546445"/>
            <a:ext cx="27697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А. </a:t>
            </a:r>
            <a:r>
              <a:rPr lang="ru-RU" sz="3200" dirty="0" err="1">
                <a:latin typeface="Favorit Pro" panose="02000006030000020004" pitchFamily="50" charset="0"/>
                <a:ea typeface="Favorit Pro" panose="02000006030000020004" pitchFamily="50" charset="0"/>
              </a:rPr>
              <a:t>Осовец</a:t>
            </a:r>
            <a:endParaRPr lang="ru-RU" sz="3200" dirty="0">
              <a:latin typeface="Favorit Pro" panose="02000006030000020004" pitchFamily="50" charset="0"/>
              <a:ea typeface="Favorit Pro" panose="02000006030000020004" pitchFamily="50" charset="0"/>
            </a:endParaRP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Б.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Гродненская</a:t>
            </a:r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 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В.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Познанская</a:t>
            </a:r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 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Г. 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Брестская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05EF4B-03D9-38CE-D203-17E3D9012AEA}"/>
              </a:ext>
            </a:extLst>
          </p:cNvPr>
          <p:cNvSpPr txBox="1"/>
          <p:nvPr/>
        </p:nvSpPr>
        <p:spPr>
          <a:xfrm>
            <a:off x="0" y="7376718"/>
            <a:ext cx="67524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https://www.gazeta.ru/science/2017/03/06_a_10559303.shtml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A039B765-EE27-31DC-8D8B-57CAD241563B}"/>
              </a:ext>
            </a:extLst>
          </p:cNvPr>
          <p:cNvSpPr/>
          <p:nvPr/>
        </p:nvSpPr>
        <p:spPr>
          <a:xfrm>
            <a:off x="11532093" y="6285390"/>
            <a:ext cx="292963" cy="3817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4619ECFC-8D26-4E71-A11A-A6E767F442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421"/>
            <a:ext cx="12192000" cy="138131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4C3B2158-58CC-41B7-B82E-7DEC03DF7EF2}"/>
              </a:ext>
            </a:extLst>
          </p:cNvPr>
          <p:cNvSpPr txBox="1"/>
          <p:nvPr/>
        </p:nvSpPr>
        <p:spPr>
          <a:xfrm>
            <a:off x="1450830" y="69398"/>
            <a:ext cx="1551450" cy="52322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Раунд 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1F7ACD4-04C0-4428-8532-B04F6904CB0E}"/>
              </a:ext>
            </a:extLst>
          </p:cNvPr>
          <p:cNvSpPr txBox="1"/>
          <p:nvPr/>
        </p:nvSpPr>
        <p:spPr>
          <a:xfrm>
            <a:off x="9080229" y="69398"/>
            <a:ext cx="1619354" cy="52322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ru-RU" sz="2800" b="1" dirty="0"/>
              <a:t>Вопрос 2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86D9E09F-9729-5D56-F90B-8C372E04E384}"/>
              </a:ext>
            </a:extLst>
          </p:cNvPr>
          <p:cNvSpPr/>
          <p:nvPr/>
        </p:nvSpPr>
        <p:spPr>
          <a:xfrm>
            <a:off x="0" y="137630"/>
            <a:ext cx="947956" cy="1009558"/>
          </a:xfrm>
          <a:prstGeom prst="rect">
            <a:avLst/>
          </a:prstGeom>
          <a:solidFill>
            <a:srgbClr val="6D71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B6404CF-521E-49FE-5DBF-6FDA113B607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r="77528" b="28248"/>
          <a:stretch/>
        </p:blipFill>
        <p:spPr>
          <a:xfrm>
            <a:off x="112897" y="173289"/>
            <a:ext cx="954816" cy="973898"/>
          </a:xfrm>
          <a:prstGeom prst="rect">
            <a:avLst/>
          </a:prstGeom>
        </p:spPr>
      </p:pic>
      <p:pic>
        <p:nvPicPr>
          <p:cNvPr id="12" name="Picture 4" descr="Кто автор фразы Я умираю, но не сдаюсь! Прощай, Родина? | Fishki.net">
            <a:extLst>
              <a:ext uri="{FF2B5EF4-FFF2-40B4-BE49-F238E27FC236}">
                <a16:creationId xmlns:a16="http://schemas.microsoft.com/office/drawing/2014/main" id="{435274FE-245E-4076-966C-0BFE278FDC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436" y="3282097"/>
            <a:ext cx="6119118" cy="2590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D36EA337-8384-429D-8417-852BE3D5B77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0224" y="0"/>
            <a:ext cx="601103" cy="11972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35991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245EF71-5A12-6498-E1E0-6F5C727B3CF5}"/>
              </a:ext>
            </a:extLst>
          </p:cNvPr>
          <p:cNvSpPr txBox="1"/>
          <p:nvPr/>
        </p:nvSpPr>
        <p:spPr>
          <a:xfrm>
            <a:off x="1705645" y="1366897"/>
            <a:ext cx="89524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Самое крупное в истории встречное танковое сражение состоялось…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892CB2-1476-6AD1-D425-6D15C0A04A1E}"/>
              </a:ext>
            </a:extLst>
          </p:cNvPr>
          <p:cNvSpPr txBox="1"/>
          <p:nvPr/>
        </p:nvSpPr>
        <p:spPr>
          <a:xfrm>
            <a:off x="1705645" y="3429000"/>
            <a:ext cx="986839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А.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12 июля 1943 года в районе посёлка Прохоровка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Б.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2 февраля 1943 года в районе города Сталинград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В.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17 августа 1943 года в Сицилии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Г. 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11 апреля 1944 года под Ржевом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E039F19F-C4A3-7B54-0670-B40EB260CCD1}"/>
              </a:ext>
            </a:extLst>
          </p:cNvPr>
          <p:cNvSpPr/>
          <p:nvPr/>
        </p:nvSpPr>
        <p:spPr>
          <a:xfrm>
            <a:off x="11532093" y="6285390"/>
            <a:ext cx="292963" cy="3817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96500B07-3F16-4F0D-873E-44E598D462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421"/>
            <a:ext cx="12192000" cy="138131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2D0E259-0BD4-4F63-A878-935BBE858283}"/>
              </a:ext>
            </a:extLst>
          </p:cNvPr>
          <p:cNvSpPr txBox="1"/>
          <p:nvPr/>
        </p:nvSpPr>
        <p:spPr>
          <a:xfrm>
            <a:off x="1450830" y="69398"/>
            <a:ext cx="1551450" cy="52322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Раунд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3E489EF-0DCB-45EA-B32B-ACF13BD6580B}"/>
              </a:ext>
            </a:extLst>
          </p:cNvPr>
          <p:cNvSpPr txBox="1"/>
          <p:nvPr/>
        </p:nvSpPr>
        <p:spPr>
          <a:xfrm>
            <a:off x="9080229" y="69398"/>
            <a:ext cx="1619354" cy="52322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ru-RU" sz="2800" b="1" dirty="0"/>
              <a:t>Вопрос 3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ADB398C1-B0FC-F351-8503-2033807D4110}"/>
              </a:ext>
            </a:extLst>
          </p:cNvPr>
          <p:cNvSpPr/>
          <p:nvPr/>
        </p:nvSpPr>
        <p:spPr>
          <a:xfrm>
            <a:off x="0" y="137630"/>
            <a:ext cx="947956" cy="1009558"/>
          </a:xfrm>
          <a:prstGeom prst="rect">
            <a:avLst/>
          </a:prstGeom>
          <a:solidFill>
            <a:srgbClr val="6D71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535AEE41-3FAC-B8E7-C93D-AABF56A9D61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r="77528" b="28248"/>
          <a:stretch/>
        </p:blipFill>
        <p:spPr>
          <a:xfrm>
            <a:off x="112897" y="173289"/>
            <a:ext cx="954816" cy="973898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5AF2BF5D-68C2-4648-B927-A4ABC6DF874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0224" y="0"/>
            <a:ext cx="601103" cy="11972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06248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245EF71-5A12-6498-E1E0-6F5C727B3CF5}"/>
              </a:ext>
            </a:extLst>
          </p:cNvPr>
          <p:cNvSpPr txBox="1"/>
          <p:nvPr/>
        </p:nvSpPr>
        <p:spPr>
          <a:xfrm>
            <a:off x="1708624" y="1366897"/>
            <a:ext cx="89830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5 августа 1943 года в Москве состоялся первый салют. Он прозвучал в честь…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892CB2-1476-6AD1-D425-6D15C0A04A1E}"/>
              </a:ext>
            </a:extLst>
          </p:cNvPr>
          <p:cNvSpPr txBox="1"/>
          <p:nvPr/>
        </p:nvSpPr>
        <p:spPr>
          <a:xfrm>
            <a:off x="1708624" y="3426903"/>
            <a:ext cx="744710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А.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прорыва блокады Ленинграда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Б.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освобождения Харькова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В.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освобождения Орла и Белгорода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Г. 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окончания Курского сражения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182ACB8-E5BE-D01F-A6D2-AAF44397C7DC}"/>
              </a:ext>
            </a:extLst>
          </p:cNvPr>
          <p:cNvSpPr txBox="1"/>
          <p:nvPr/>
        </p:nvSpPr>
        <p:spPr>
          <a:xfrm>
            <a:off x="-117133" y="7081610"/>
            <a:ext cx="615696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https://www.rbc.ru/technology_and_media/23/02/2023/63f6b1eb9a79478e58fccfd2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4FEB357-721F-2CEF-C834-E6048A4A0613}"/>
              </a:ext>
            </a:extLst>
          </p:cNvPr>
          <p:cNvSpPr/>
          <p:nvPr/>
        </p:nvSpPr>
        <p:spPr>
          <a:xfrm>
            <a:off x="11532093" y="6285390"/>
            <a:ext cx="292963" cy="3817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09CAB231-7D88-444E-B0D0-F1E4C84B8D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421"/>
            <a:ext cx="12192000" cy="138131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0A2A8B4-1753-41A6-A6F0-7E44B1A81AE5}"/>
              </a:ext>
            </a:extLst>
          </p:cNvPr>
          <p:cNvSpPr txBox="1"/>
          <p:nvPr/>
        </p:nvSpPr>
        <p:spPr>
          <a:xfrm>
            <a:off x="1450830" y="69398"/>
            <a:ext cx="1551450" cy="52322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Раунд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2F21DE6-6B45-4B81-B31F-B86997F82327}"/>
              </a:ext>
            </a:extLst>
          </p:cNvPr>
          <p:cNvSpPr txBox="1"/>
          <p:nvPr/>
        </p:nvSpPr>
        <p:spPr>
          <a:xfrm>
            <a:off x="9080229" y="69398"/>
            <a:ext cx="1619354" cy="52322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ru-RU" sz="2800" b="1" dirty="0"/>
              <a:t>Вопрос 4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C78D7EF-8054-F0F8-2E20-3F3EBFF8B39C}"/>
              </a:ext>
            </a:extLst>
          </p:cNvPr>
          <p:cNvSpPr/>
          <p:nvPr/>
        </p:nvSpPr>
        <p:spPr>
          <a:xfrm>
            <a:off x="0" y="137630"/>
            <a:ext cx="947956" cy="1009558"/>
          </a:xfrm>
          <a:prstGeom prst="rect">
            <a:avLst/>
          </a:prstGeom>
          <a:solidFill>
            <a:srgbClr val="6D71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2B51A58-B819-227C-01DD-3FDDAF9B8EA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r="77528" b="28248"/>
          <a:stretch/>
        </p:blipFill>
        <p:spPr>
          <a:xfrm>
            <a:off x="112897" y="173289"/>
            <a:ext cx="954816" cy="973898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DC1211DA-36F1-47E9-AB45-63678083B0A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0224" y="0"/>
            <a:ext cx="601103" cy="11972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9542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245EF71-5A12-6498-E1E0-6F5C727B3CF5}"/>
              </a:ext>
            </a:extLst>
          </p:cNvPr>
          <p:cNvSpPr txBox="1"/>
          <p:nvPr/>
        </p:nvSpPr>
        <p:spPr>
          <a:xfrm>
            <a:off x="1705878" y="1366897"/>
            <a:ext cx="91159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Кто из полководцев советской армии принимал участие в битве за Кавказ?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892CB2-1476-6AD1-D425-6D15C0A04A1E}"/>
              </a:ext>
            </a:extLst>
          </p:cNvPr>
          <p:cNvSpPr txBox="1"/>
          <p:nvPr/>
        </p:nvSpPr>
        <p:spPr>
          <a:xfrm>
            <a:off x="1705878" y="3429000"/>
            <a:ext cx="76581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А.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Иван Степанович Конев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Б.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Семён Михайлович Будённый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В.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Георгий Константинович Жуков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Г. 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Михаил Илларионович Кутузов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05EF4B-03D9-38CE-D203-17E3D9012AEA}"/>
              </a:ext>
            </a:extLst>
          </p:cNvPr>
          <p:cNvSpPr txBox="1"/>
          <p:nvPr/>
        </p:nvSpPr>
        <p:spPr>
          <a:xfrm>
            <a:off x="0" y="7376718"/>
            <a:ext cx="67524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https://www.gazeta.ru/science/2017/03/06_a_10559303.shtml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1FEFD9A2-CCF3-B5C0-4018-8DE0B049B4DB}"/>
              </a:ext>
            </a:extLst>
          </p:cNvPr>
          <p:cNvSpPr/>
          <p:nvPr/>
        </p:nvSpPr>
        <p:spPr>
          <a:xfrm>
            <a:off x="11532093" y="6285390"/>
            <a:ext cx="292963" cy="3817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7260D128-F569-45ED-978A-AB221D86E5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421"/>
            <a:ext cx="12192000" cy="138131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A42EEE04-B826-4AC5-AEC9-F16AB3944B19}"/>
              </a:ext>
            </a:extLst>
          </p:cNvPr>
          <p:cNvSpPr txBox="1"/>
          <p:nvPr/>
        </p:nvSpPr>
        <p:spPr>
          <a:xfrm>
            <a:off x="1450830" y="69398"/>
            <a:ext cx="1551450" cy="52322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Раунд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CD5AEDE-FC6E-4666-8EBB-BBC7A78B5555}"/>
              </a:ext>
            </a:extLst>
          </p:cNvPr>
          <p:cNvSpPr txBox="1"/>
          <p:nvPr/>
        </p:nvSpPr>
        <p:spPr>
          <a:xfrm>
            <a:off x="9080229" y="69398"/>
            <a:ext cx="1619354" cy="52322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ru-RU" sz="2800" b="1" dirty="0"/>
              <a:t>Вопрос 5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A54834DB-63DC-DBDC-3599-7914205535A6}"/>
              </a:ext>
            </a:extLst>
          </p:cNvPr>
          <p:cNvSpPr/>
          <p:nvPr/>
        </p:nvSpPr>
        <p:spPr>
          <a:xfrm>
            <a:off x="0" y="137630"/>
            <a:ext cx="947956" cy="1009558"/>
          </a:xfrm>
          <a:prstGeom prst="rect">
            <a:avLst/>
          </a:prstGeom>
          <a:solidFill>
            <a:srgbClr val="6D71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1D23279-A4BF-FB30-9B86-0575ED9C1E9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r="77528" b="28248"/>
          <a:stretch/>
        </p:blipFill>
        <p:spPr>
          <a:xfrm>
            <a:off x="112897" y="173289"/>
            <a:ext cx="954816" cy="973898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7A0D5922-E67D-44D2-A3B1-608D9A31682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0224" y="0"/>
            <a:ext cx="601103" cy="11972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78911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245EF71-5A12-6498-E1E0-6F5C727B3CF5}"/>
              </a:ext>
            </a:extLst>
          </p:cNvPr>
          <p:cNvSpPr txBox="1"/>
          <p:nvPr/>
        </p:nvSpPr>
        <p:spPr>
          <a:xfrm>
            <a:off x="1705987" y="1366897"/>
            <a:ext cx="8495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Какой город был освобождён 9 мая 1944 года?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892CB2-1476-6AD1-D425-6D15C0A04A1E}"/>
              </a:ext>
            </a:extLst>
          </p:cNvPr>
          <p:cNvSpPr txBox="1"/>
          <p:nvPr/>
        </p:nvSpPr>
        <p:spPr>
          <a:xfrm>
            <a:off x="1705987" y="3428999"/>
            <a:ext cx="508140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А.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Белград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Б.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Севастополь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В.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Киев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Г. 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Орёл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C1CC7F0-A461-F5E2-EF12-1361E6D85187}"/>
              </a:ext>
            </a:extLst>
          </p:cNvPr>
          <p:cNvSpPr/>
          <p:nvPr/>
        </p:nvSpPr>
        <p:spPr>
          <a:xfrm>
            <a:off x="11532093" y="6285390"/>
            <a:ext cx="292963" cy="3817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8D1C2C0C-B033-4301-997A-334B37B075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421"/>
            <a:ext cx="12192000" cy="138131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3C84E44-863F-42B3-B42B-85960935311E}"/>
              </a:ext>
            </a:extLst>
          </p:cNvPr>
          <p:cNvSpPr txBox="1"/>
          <p:nvPr/>
        </p:nvSpPr>
        <p:spPr>
          <a:xfrm>
            <a:off x="1450830" y="69398"/>
            <a:ext cx="1551450" cy="52322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Раунд 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6E276AB-3F5A-4454-BE4F-87C6DDAA9964}"/>
              </a:ext>
            </a:extLst>
          </p:cNvPr>
          <p:cNvSpPr txBox="1"/>
          <p:nvPr/>
        </p:nvSpPr>
        <p:spPr>
          <a:xfrm>
            <a:off x="9080229" y="69398"/>
            <a:ext cx="1619354" cy="52322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ru-RU" sz="2800" b="1" dirty="0"/>
              <a:t>Вопрос 6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0B4F207F-F028-5287-95C6-D788776247E1}"/>
              </a:ext>
            </a:extLst>
          </p:cNvPr>
          <p:cNvSpPr/>
          <p:nvPr/>
        </p:nvSpPr>
        <p:spPr>
          <a:xfrm>
            <a:off x="0" y="137630"/>
            <a:ext cx="947956" cy="1009558"/>
          </a:xfrm>
          <a:prstGeom prst="rect">
            <a:avLst/>
          </a:prstGeom>
          <a:solidFill>
            <a:srgbClr val="6D71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E130B68-3998-C351-24B2-188A72D560C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r="77528" b="28248"/>
          <a:stretch/>
        </p:blipFill>
        <p:spPr>
          <a:xfrm>
            <a:off x="112897" y="173289"/>
            <a:ext cx="954816" cy="973898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17863E49-69B2-4A04-B902-1696035B3A0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0224" y="0"/>
            <a:ext cx="601103" cy="11972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78473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7892CB2-1476-6AD1-D425-6D15C0A04A1E}"/>
              </a:ext>
            </a:extLst>
          </p:cNvPr>
          <p:cNvSpPr txBox="1"/>
          <p:nvPr/>
        </p:nvSpPr>
        <p:spPr>
          <a:xfrm>
            <a:off x="1705412" y="3429000"/>
            <a:ext cx="326673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А.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Москвы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Б.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Ленинграда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В.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Севастополя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Г. 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Сталинграда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9A6C13-9B8D-2579-4E9D-62588941F85B}"/>
              </a:ext>
            </a:extLst>
          </p:cNvPr>
          <p:cNvSpPr txBox="1"/>
          <p:nvPr/>
        </p:nvSpPr>
        <p:spPr>
          <a:xfrm>
            <a:off x="0" y="7414113"/>
            <a:ext cx="63660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https://rg.ru/2015/08/13/kosmonavty.html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164249BA-A153-9216-33D7-308CC83509E3}"/>
              </a:ext>
            </a:extLst>
          </p:cNvPr>
          <p:cNvSpPr/>
          <p:nvPr/>
        </p:nvSpPr>
        <p:spPr>
          <a:xfrm>
            <a:off x="5140171" y="346229"/>
            <a:ext cx="1802167" cy="128584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D5C3BC-EB6F-7B11-44FE-9CE5707D9D3A}"/>
              </a:ext>
            </a:extLst>
          </p:cNvPr>
          <p:cNvSpPr txBox="1"/>
          <p:nvPr/>
        </p:nvSpPr>
        <p:spPr>
          <a:xfrm>
            <a:off x="1705412" y="1366897"/>
            <a:ext cx="96952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Название «Дорога жизни» связано с сопротивлением врагу защитников: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250DDB05-FCFE-62DC-484F-E89C74617591}"/>
              </a:ext>
            </a:extLst>
          </p:cNvPr>
          <p:cNvSpPr/>
          <p:nvPr/>
        </p:nvSpPr>
        <p:spPr>
          <a:xfrm>
            <a:off x="11532093" y="6285390"/>
            <a:ext cx="292963" cy="3817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78938A1F-ECAC-42B2-806C-2CEC70E056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421"/>
            <a:ext cx="12192000" cy="1381318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945963AB-8D1D-46C2-9DA6-A85D670F1C4B}"/>
              </a:ext>
            </a:extLst>
          </p:cNvPr>
          <p:cNvSpPr txBox="1"/>
          <p:nvPr/>
        </p:nvSpPr>
        <p:spPr>
          <a:xfrm>
            <a:off x="1450830" y="69398"/>
            <a:ext cx="1551450" cy="52322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Раунд 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8202B8A-50F3-4F7B-8D25-A833255B83FA}"/>
              </a:ext>
            </a:extLst>
          </p:cNvPr>
          <p:cNvSpPr txBox="1"/>
          <p:nvPr/>
        </p:nvSpPr>
        <p:spPr>
          <a:xfrm>
            <a:off x="9080229" y="69398"/>
            <a:ext cx="1619354" cy="52322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ru-RU" sz="2800" b="1" dirty="0"/>
              <a:t>Вопрос 7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7CD2091-9BD6-AE21-CD1D-C6D5A28ECD0F}"/>
              </a:ext>
            </a:extLst>
          </p:cNvPr>
          <p:cNvSpPr/>
          <p:nvPr/>
        </p:nvSpPr>
        <p:spPr>
          <a:xfrm>
            <a:off x="0" y="137630"/>
            <a:ext cx="947956" cy="1009558"/>
          </a:xfrm>
          <a:prstGeom prst="rect">
            <a:avLst/>
          </a:prstGeom>
          <a:solidFill>
            <a:srgbClr val="6D71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CEC3721-4A65-AF9C-747E-ED4CFD9ABDF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r="77528" b="28248"/>
          <a:stretch/>
        </p:blipFill>
        <p:spPr>
          <a:xfrm>
            <a:off x="112897" y="173289"/>
            <a:ext cx="954816" cy="973898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D61DED3E-A591-48B6-9E0B-AD0A5159692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0224" y="0"/>
            <a:ext cx="601103" cy="11972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92768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245EF71-5A12-6498-E1E0-6F5C727B3CF5}"/>
              </a:ext>
            </a:extLst>
          </p:cNvPr>
          <p:cNvSpPr txBox="1"/>
          <p:nvPr/>
        </p:nvSpPr>
        <p:spPr>
          <a:xfrm>
            <a:off x="1703804" y="1366897"/>
            <a:ext cx="94199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Назовите дату безоговорочной капитуляции фашистской Германии: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892CB2-1476-6AD1-D425-6D15C0A04A1E}"/>
              </a:ext>
            </a:extLst>
          </p:cNvPr>
          <p:cNvSpPr txBox="1"/>
          <p:nvPr/>
        </p:nvSpPr>
        <p:spPr>
          <a:xfrm>
            <a:off x="1703804" y="3429000"/>
            <a:ext cx="520544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А.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30 апреля 1945 года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Б.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2 мая 1945 года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В.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8 мая 1945 года</a:t>
            </a:r>
          </a:p>
          <a:p>
            <a:r>
              <a:rPr lang="ru-RU" sz="3200" dirty="0">
                <a:solidFill>
                  <a:srgbClr val="7030A0"/>
                </a:solidFill>
                <a:latin typeface="Favorit Pro" panose="02000006030000020004" pitchFamily="50" charset="0"/>
                <a:ea typeface="Favorit Pro" panose="02000006030000020004" pitchFamily="50" charset="0"/>
              </a:rPr>
              <a:t>Г.  </a:t>
            </a:r>
            <a:r>
              <a:rPr lang="ru-RU" sz="3200" dirty="0">
                <a:latin typeface="Favorit Pro" panose="02000006030000020004" pitchFamily="50" charset="0"/>
                <a:ea typeface="Favorit Pro" panose="02000006030000020004" pitchFamily="50" charset="0"/>
              </a:rPr>
              <a:t>1 сентября 1945 года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9A300E-49FB-33AB-D414-2906382EBDB4}"/>
              </a:ext>
            </a:extLst>
          </p:cNvPr>
          <p:cNvSpPr txBox="1"/>
          <p:nvPr/>
        </p:nvSpPr>
        <p:spPr>
          <a:xfrm>
            <a:off x="278969" y="707465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https://www.roscosmos.ru/38976/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6CDE41A-7112-2F9E-BA84-9AB47FD4736E}"/>
              </a:ext>
            </a:extLst>
          </p:cNvPr>
          <p:cNvSpPr/>
          <p:nvPr/>
        </p:nvSpPr>
        <p:spPr>
          <a:xfrm>
            <a:off x="11532093" y="6285390"/>
            <a:ext cx="292963" cy="3817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5EF3899E-EB3D-4172-9E0A-2DE76E518B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421"/>
            <a:ext cx="12192000" cy="138131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3A655D5A-940A-4C8D-B39C-F2128EE0EC65}"/>
              </a:ext>
            </a:extLst>
          </p:cNvPr>
          <p:cNvSpPr txBox="1"/>
          <p:nvPr/>
        </p:nvSpPr>
        <p:spPr>
          <a:xfrm>
            <a:off x="1450830" y="69398"/>
            <a:ext cx="1551450" cy="52322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Раунд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F1632EF-E3F2-4A24-AB49-6E10A3F13BCA}"/>
              </a:ext>
            </a:extLst>
          </p:cNvPr>
          <p:cNvSpPr txBox="1"/>
          <p:nvPr/>
        </p:nvSpPr>
        <p:spPr>
          <a:xfrm>
            <a:off x="9080229" y="69398"/>
            <a:ext cx="1619354" cy="52322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ru-RU" sz="2800" b="1" dirty="0"/>
              <a:t>Вопрос 8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14066F0-659B-A9B0-5BE2-013F6C367939}"/>
              </a:ext>
            </a:extLst>
          </p:cNvPr>
          <p:cNvSpPr/>
          <p:nvPr/>
        </p:nvSpPr>
        <p:spPr>
          <a:xfrm>
            <a:off x="0" y="137630"/>
            <a:ext cx="947956" cy="1009558"/>
          </a:xfrm>
          <a:prstGeom prst="rect">
            <a:avLst/>
          </a:prstGeom>
          <a:solidFill>
            <a:srgbClr val="6D71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E0512F5-296D-8E24-0922-8C4C826A4E5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r="77528" b="28248"/>
          <a:stretch/>
        </p:blipFill>
        <p:spPr>
          <a:xfrm>
            <a:off x="112897" y="173289"/>
            <a:ext cx="954816" cy="973898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F02042C3-AAE2-43DA-8A60-DE5E7B07241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0224" y="0"/>
            <a:ext cx="601103" cy="11972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72405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/>
      <a:lstStyle>
        <a:defPPr>
          <a:defRPr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72206</TotalTime>
  <Words>976</Words>
  <Application>Microsoft Office PowerPoint</Application>
  <PresentationFormat>Широкоэкранный</PresentationFormat>
  <Paragraphs>170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1" baseType="lpstr">
      <vt:lpstr>Arial</vt:lpstr>
      <vt:lpstr>Calibri</vt:lpstr>
      <vt:lpstr>Favorit Pro</vt:lpstr>
      <vt:lpstr>Franklin Gothic Book</vt:lpstr>
      <vt:lpstr>Franklin Gothic Book (Body)</vt:lpstr>
      <vt:lpstr>Franklin Gothic Medium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Мисник Дмитрий</dc:creator>
  <cp:lastModifiedBy>Тяпугина Екатерина Вадимовна</cp:lastModifiedBy>
  <cp:revision>1661</cp:revision>
  <cp:lastPrinted>2018-03-17T13:57:30Z</cp:lastPrinted>
  <dcterms:created xsi:type="dcterms:W3CDTF">2016-04-13T09:29:05Z</dcterms:created>
  <dcterms:modified xsi:type="dcterms:W3CDTF">2023-04-26T07:56:11Z</dcterms:modified>
</cp:coreProperties>
</file>