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94" r:id="rId25"/>
    <p:sldId id="295" r:id="rId26"/>
    <p:sldId id="279" r:id="rId27"/>
    <p:sldId id="280" r:id="rId28"/>
    <p:sldId id="281" r:id="rId29"/>
    <p:sldId id="284" r:id="rId30"/>
    <p:sldId id="283" r:id="rId31"/>
    <p:sldId id="282" r:id="rId32"/>
    <p:sldId id="285" r:id="rId33"/>
    <p:sldId id="286" r:id="rId34"/>
    <p:sldId id="287" r:id="rId35"/>
    <p:sldId id="288" r:id="rId36"/>
    <p:sldId id="289" r:id="rId37"/>
    <p:sldId id="290" r:id="rId38"/>
    <p:sldId id="291" r:id="rId39"/>
    <p:sldId id="292" r:id="rId40"/>
    <p:sldId id="293"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572" userDrawn="1">
          <p15:clr>
            <a:srgbClr val="A4A3A4"/>
          </p15:clr>
        </p15:guide>
        <p15:guide id="2" orient="horz" pos="1117" userDrawn="1">
          <p15:clr>
            <a:srgbClr val="A4A3A4"/>
          </p15:clr>
        </p15:guide>
        <p15:guide id="3" pos="6085" userDrawn="1">
          <p15:clr>
            <a:srgbClr val="A4A3A4"/>
          </p15:clr>
        </p15:guide>
        <p15:guide id="4" pos="1323" userDrawn="1">
          <p15:clr>
            <a:srgbClr val="A4A3A4"/>
          </p15:clr>
        </p15:guide>
        <p15:guide id="5" orient="horz" pos="2024" userDrawn="1">
          <p15:clr>
            <a:srgbClr val="A4A3A4"/>
          </p15:clr>
        </p15:guide>
        <p15:guide id="6" pos="3296" userDrawn="1">
          <p15:clr>
            <a:srgbClr val="A4A3A4"/>
          </p15:clr>
        </p15:guide>
        <p15:guide id="7" orient="horz" pos="15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8" autoAdjust="0"/>
    <p:restoredTop sz="94674"/>
  </p:normalViewPr>
  <p:slideViewPr>
    <p:cSldViewPr snapToGrid="0">
      <p:cViewPr varScale="1">
        <p:scale>
          <a:sx n="61" d="100"/>
          <a:sy n="61" d="100"/>
        </p:scale>
        <p:origin x="984" y="28"/>
      </p:cViewPr>
      <p:guideLst>
        <p:guide pos="1572"/>
        <p:guide orient="horz" pos="1117"/>
        <p:guide pos="6085"/>
        <p:guide pos="1323"/>
        <p:guide orient="horz" pos="2024"/>
        <p:guide pos="3296"/>
        <p:guide orient="horz" pos="15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7AC47-C29C-AC41-B7C5-27E06BD1D7B6}" type="datetimeFigureOut">
              <a:rPr lang="ru-RU" smtClean="0"/>
              <a:t>22.12.2022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07771-ED3F-EA4F-8F5B-71E2CEB18EE7}" type="slidenum">
              <a:rPr lang="ru-RU" smtClean="0"/>
              <a:t>‹#›</a:t>
            </a:fld>
            <a:endParaRPr lang="ru-RU"/>
          </a:p>
        </p:txBody>
      </p:sp>
    </p:spTree>
    <p:extLst>
      <p:ext uri="{BB962C8B-B14F-4D97-AF65-F5344CB8AC3E}">
        <p14:creationId xmlns:p14="http://schemas.microsoft.com/office/powerpoint/2010/main" val="177689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22</a:t>
            </a:fld>
            <a:endParaRPr lang="ru-RU"/>
          </a:p>
        </p:txBody>
      </p:sp>
    </p:spTree>
    <p:extLst>
      <p:ext uri="{BB962C8B-B14F-4D97-AF65-F5344CB8AC3E}">
        <p14:creationId xmlns:p14="http://schemas.microsoft.com/office/powerpoint/2010/main" val="3204150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24</a:t>
            </a:fld>
            <a:endParaRPr lang="ru-RU"/>
          </a:p>
        </p:txBody>
      </p:sp>
    </p:spTree>
    <p:extLst>
      <p:ext uri="{BB962C8B-B14F-4D97-AF65-F5344CB8AC3E}">
        <p14:creationId xmlns:p14="http://schemas.microsoft.com/office/powerpoint/2010/main" val="289448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26</a:t>
            </a:fld>
            <a:endParaRPr lang="ru-RU"/>
          </a:p>
        </p:txBody>
      </p:sp>
    </p:spTree>
    <p:extLst>
      <p:ext uri="{BB962C8B-B14F-4D97-AF65-F5344CB8AC3E}">
        <p14:creationId xmlns:p14="http://schemas.microsoft.com/office/powerpoint/2010/main" val="25779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28</a:t>
            </a:fld>
            <a:endParaRPr lang="ru-RU"/>
          </a:p>
        </p:txBody>
      </p:sp>
    </p:spTree>
    <p:extLst>
      <p:ext uri="{BB962C8B-B14F-4D97-AF65-F5344CB8AC3E}">
        <p14:creationId xmlns:p14="http://schemas.microsoft.com/office/powerpoint/2010/main" val="46625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30</a:t>
            </a:fld>
            <a:endParaRPr lang="ru-RU"/>
          </a:p>
        </p:txBody>
      </p:sp>
    </p:spTree>
    <p:extLst>
      <p:ext uri="{BB962C8B-B14F-4D97-AF65-F5344CB8AC3E}">
        <p14:creationId xmlns:p14="http://schemas.microsoft.com/office/powerpoint/2010/main" val="172830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32</a:t>
            </a:fld>
            <a:endParaRPr lang="ru-RU"/>
          </a:p>
        </p:txBody>
      </p:sp>
    </p:spTree>
    <p:extLst>
      <p:ext uri="{BB962C8B-B14F-4D97-AF65-F5344CB8AC3E}">
        <p14:creationId xmlns:p14="http://schemas.microsoft.com/office/powerpoint/2010/main" val="176935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34</a:t>
            </a:fld>
            <a:endParaRPr lang="ru-RU"/>
          </a:p>
        </p:txBody>
      </p:sp>
    </p:spTree>
    <p:extLst>
      <p:ext uri="{BB962C8B-B14F-4D97-AF65-F5344CB8AC3E}">
        <p14:creationId xmlns:p14="http://schemas.microsoft.com/office/powerpoint/2010/main" val="174999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8407771-ED3F-EA4F-8F5B-71E2CEB18EE7}" type="slidenum">
              <a:rPr lang="ru-RU" smtClean="0"/>
              <a:t>36</a:t>
            </a:fld>
            <a:endParaRPr lang="ru-RU"/>
          </a:p>
        </p:txBody>
      </p:sp>
    </p:spTree>
    <p:extLst>
      <p:ext uri="{BB962C8B-B14F-4D97-AF65-F5344CB8AC3E}">
        <p14:creationId xmlns:p14="http://schemas.microsoft.com/office/powerpoint/2010/main" val="1238846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CB3AB6-CC33-8186-C921-A0C6AD08230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9668B3B-523B-D71A-101F-CDB909306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F44FBF2-4ABC-229A-B08A-17B51DFDD942}"/>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8315F377-C346-9E62-E321-BAF8E47E38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55571F-1833-E385-8A61-696D33ED568A}"/>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99574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CD645-F4F5-3D9F-F1F2-67980CE89D2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374D485-B615-A20F-2AE4-26BAFAAA57E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8FD0A2-8B6F-CF2E-BEA6-7BE288738260}"/>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D4CDB09E-3A91-49B8-C069-332D3AB69B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630802E-1514-2A9E-60CC-54D915950FAF}"/>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5713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34E66D0-F61D-9B52-4E58-8F5CB8ABC47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CE34E78-7841-203F-81D7-FCCC9A06605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D2B4971-8DFD-AB1B-4660-C58FBA2D2FB8}"/>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F8FBD9E6-50B7-D648-523B-EE3EC61AFA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51593F-6FE8-9529-0E86-4E9312CA9122}"/>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12895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1791DD-29D3-8F03-0245-A633AC7F592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9638B0B-A1D2-CC5E-C1ED-42F04A42662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3E51D27-A1C0-66C9-97B7-1581F74C0608}"/>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194ED1B4-E7CA-6345-C453-A0381DEE912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5F3D5D-3822-1C49-018B-FA1F33FEE75B}"/>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36790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CA228C-D3AA-B377-0B69-6B19715BCA7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532C4D8-E4C4-267E-54F8-A65B3685E9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250D309-AD17-05E9-A638-98EC87FBB024}"/>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1E4C533C-A880-CB16-A867-315F3ED808C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3BF813C-DBC9-2560-4E2E-0916A797A989}"/>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187072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C47D9C-E291-8065-F29F-CD3DD580EA3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8EE03C6-A2BC-290E-4FE6-B6994C432FA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3BA38E5-59EE-122A-5FAF-B5B19BE5BF4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1C323FE-C89B-0E05-28EA-35817CD16A7E}"/>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6" name="Нижний колонтитул 5">
            <a:extLst>
              <a:ext uri="{FF2B5EF4-FFF2-40B4-BE49-F238E27FC236}">
                <a16:creationId xmlns:a16="http://schemas.microsoft.com/office/drawing/2014/main" id="{772089CF-B4CB-C548-10AE-BA0C89EA8F1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86BA609-1C55-D495-B5B9-FC6A7750A81F}"/>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78640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66089-2802-BB25-5F1A-AF6D91121DF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E662D69-986A-C95E-88B2-6C5881103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9A32B46-3C9B-50DE-0D7D-6952579B6F5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B4A6177-7F5D-7D56-18C2-62A189C80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A387B5A-41E1-35A4-4B5A-F8FC3996D55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40892CE-5D06-98BF-9DD3-48C4D81DCE10}"/>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8" name="Нижний колонтитул 7">
            <a:extLst>
              <a:ext uri="{FF2B5EF4-FFF2-40B4-BE49-F238E27FC236}">
                <a16:creationId xmlns:a16="http://schemas.microsoft.com/office/drawing/2014/main" id="{FA238350-7BEB-B492-9F93-D54203EF148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A580557-BEAB-A029-3FCB-D18AC95BA369}"/>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53292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806AB4-0012-5486-122F-BA82AB6C2F7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27090AE-2B92-75B3-6DAE-ED4025086503}"/>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4" name="Нижний колонтитул 3">
            <a:extLst>
              <a:ext uri="{FF2B5EF4-FFF2-40B4-BE49-F238E27FC236}">
                <a16:creationId xmlns:a16="http://schemas.microsoft.com/office/drawing/2014/main" id="{3BFF3CDB-CFC5-67C5-7F1C-97449C1599E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4C3B7E4-56DE-59AA-62D5-26C35D4D4608}"/>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385011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4A36772-7DB3-3BEB-90D6-84450ACBFC7B}"/>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3" name="Нижний колонтитул 2">
            <a:extLst>
              <a:ext uri="{FF2B5EF4-FFF2-40B4-BE49-F238E27FC236}">
                <a16:creationId xmlns:a16="http://schemas.microsoft.com/office/drawing/2014/main" id="{FFD3AA60-AAF6-8E32-5CD4-82E3ECA0D44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6035574-8DDB-1674-A8BB-19E286711162}"/>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342140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356DDD-0106-A78F-B8DD-F9FBD8C45A7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E6DAC8B-AC22-8431-DE86-F9712329B1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EE3EBA8-CB5A-33CF-E13E-33825B084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477301B-E6E1-7E26-CAA2-1C3DE80ADDEA}"/>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6" name="Нижний колонтитул 5">
            <a:extLst>
              <a:ext uri="{FF2B5EF4-FFF2-40B4-BE49-F238E27FC236}">
                <a16:creationId xmlns:a16="http://schemas.microsoft.com/office/drawing/2014/main" id="{56C07E9D-D9A6-B124-CD0F-E5B006BBCF2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BE9EB05-9EAE-DEC8-1131-2B7579FBA3D8}"/>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109936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04DCAF-3C4F-F358-4E5E-CED2E7827BC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E3BD0DE-BCF9-AA52-D0AB-32D8AA4EF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9952C71-C5DE-7272-FE23-E32C512C6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5A2F92C-D941-2F08-4601-C7ECA5AE0917}"/>
              </a:ext>
            </a:extLst>
          </p:cNvPr>
          <p:cNvSpPr>
            <a:spLocks noGrp="1"/>
          </p:cNvSpPr>
          <p:nvPr>
            <p:ph type="dt" sz="half" idx="10"/>
          </p:nvPr>
        </p:nvSpPr>
        <p:spPr/>
        <p:txBody>
          <a:bodyPr/>
          <a:lstStyle/>
          <a:p>
            <a:fld id="{EAC39342-A748-1042-8269-D4C05CE11CC3}" type="datetimeFigureOut">
              <a:rPr lang="ru-RU" smtClean="0"/>
              <a:t>22.12.2022</a:t>
            </a:fld>
            <a:endParaRPr lang="ru-RU"/>
          </a:p>
        </p:txBody>
      </p:sp>
      <p:sp>
        <p:nvSpPr>
          <p:cNvPr id="6" name="Нижний колонтитул 5">
            <a:extLst>
              <a:ext uri="{FF2B5EF4-FFF2-40B4-BE49-F238E27FC236}">
                <a16:creationId xmlns:a16="http://schemas.microsoft.com/office/drawing/2014/main" id="{B43EACEB-DBF2-8286-1FAF-C73EDB97460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ACC41A3-09E7-4466-EF37-EB3A49026556}"/>
              </a:ext>
            </a:extLst>
          </p:cNvPr>
          <p:cNvSpPr>
            <a:spLocks noGrp="1"/>
          </p:cNvSpPr>
          <p:nvPr>
            <p:ph type="sldNum" sz="quarter" idx="12"/>
          </p:nvPr>
        </p:nvSpPr>
        <p:spPr/>
        <p:txBody>
          <a:bodyPr/>
          <a:lstStyle/>
          <a:p>
            <a:fld id="{03A292FF-1336-2A42-ABE5-DD41B9C513F1}" type="slidenum">
              <a:rPr lang="ru-RU" smtClean="0"/>
              <a:t>‹#›</a:t>
            </a:fld>
            <a:endParaRPr lang="ru-RU"/>
          </a:p>
        </p:txBody>
      </p:sp>
    </p:spTree>
    <p:extLst>
      <p:ext uri="{BB962C8B-B14F-4D97-AF65-F5344CB8AC3E}">
        <p14:creationId xmlns:p14="http://schemas.microsoft.com/office/powerpoint/2010/main" val="85675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B6993C-6610-C7E3-6875-60E8BDF8E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C7814F3-D4A3-6EF7-19A1-2B6232371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503BF49-AC9C-E589-4AD9-E7002E7EF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39342-A748-1042-8269-D4C05CE11CC3}" type="datetimeFigureOut">
              <a:rPr lang="ru-RU" smtClean="0"/>
              <a:t>22.12.2022</a:t>
            </a:fld>
            <a:endParaRPr lang="ru-RU"/>
          </a:p>
        </p:txBody>
      </p:sp>
      <p:sp>
        <p:nvSpPr>
          <p:cNvPr id="5" name="Нижний колонтитул 4">
            <a:extLst>
              <a:ext uri="{FF2B5EF4-FFF2-40B4-BE49-F238E27FC236}">
                <a16:creationId xmlns:a16="http://schemas.microsoft.com/office/drawing/2014/main" id="{AD10D593-BE4F-8906-D2E9-A48E496F7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244EB99-09B9-9B3E-5C9B-9D179E497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292FF-1336-2A42-ABE5-DD41B9C513F1}" type="slidenum">
              <a:rPr lang="ru-RU" smtClean="0"/>
              <a:t>‹#›</a:t>
            </a:fld>
            <a:endParaRPr lang="ru-RU"/>
          </a:p>
        </p:txBody>
      </p:sp>
    </p:spTree>
    <p:extLst>
      <p:ext uri="{BB962C8B-B14F-4D97-AF65-F5344CB8AC3E}">
        <p14:creationId xmlns:p14="http://schemas.microsoft.com/office/powerpoint/2010/main" val="1758357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4C5AEE3-FCB3-3733-92E5-FF37BAED02B5}"/>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076B6144-DB15-4C64-D348-26CE8BCC574B}"/>
              </a:ext>
            </a:extLst>
          </p:cNvPr>
          <p:cNvPicPr>
            <a:picLocks noChangeAspect="1"/>
          </p:cNvPicPr>
          <p:nvPr/>
        </p:nvPicPr>
        <p:blipFill>
          <a:blip r:embed="rId3"/>
          <a:stretch>
            <a:fillRect/>
          </a:stretch>
        </p:blipFill>
        <p:spPr>
          <a:xfrm>
            <a:off x="420455" y="140508"/>
            <a:ext cx="12085053" cy="6859386"/>
          </a:xfrm>
          <a:prstGeom prst="rect">
            <a:avLst/>
          </a:prstGeom>
        </p:spPr>
      </p:pic>
      <p:sp>
        <p:nvSpPr>
          <p:cNvPr id="9" name="TextBox 8">
            <a:extLst>
              <a:ext uri="{FF2B5EF4-FFF2-40B4-BE49-F238E27FC236}">
                <a16:creationId xmlns:a16="http://schemas.microsoft.com/office/drawing/2014/main" id="{D2CCC377-4C56-965E-A5B4-9EADBE394374}"/>
              </a:ext>
            </a:extLst>
          </p:cNvPr>
          <p:cNvSpPr txBox="1"/>
          <p:nvPr/>
        </p:nvSpPr>
        <p:spPr>
          <a:xfrm>
            <a:off x="2410991" y="2495826"/>
            <a:ext cx="8108768" cy="1874872"/>
          </a:xfrm>
          <a:prstGeom prst="rect">
            <a:avLst/>
          </a:prstGeom>
          <a:noFill/>
        </p:spPr>
        <p:txBody>
          <a:bodyPr wrap="square">
            <a:spAutoFit/>
          </a:bodyPr>
          <a:lstStyle/>
          <a:p>
            <a:pPr marR="45720" algn="just">
              <a:lnSpc>
                <a:spcPts val="4540"/>
              </a:lnSpc>
              <a:spcBef>
                <a:spcPts val="200"/>
              </a:spcBef>
              <a:spcAft>
                <a:spcPts val="0"/>
              </a:spcAft>
            </a:pPr>
            <a:r>
              <a:rPr lang="ru-RU" sz="4000" dirty="0">
                <a:latin typeface="FAVORITBOOKC" panose="02000503030000020004" pitchFamily="2" charset="0"/>
                <a:ea typeface="Favorit Pro" panose="02000006030000020004" pitchFamily="2" charset="0"/>
              </a:rPr>
              <a:t>Молодежный</a:t>
            </a:r>
          </a:p>
          <a:p>
            <a:pPr marR="45720" algn="just">
              <a:lnSpc>
                <a:spcPts val="4540"/>
              </a:lnSpc>
              <a:spcBef>
                <a:spcPts val="200"/>
              </a:spcBef>
              <a:spcAft>
                <a:spcPts val="0"/>
              </a:spcAft>
            </a:pPr>
            <a:r>
              <a:rPr lang="ru-RU" sz="4000" dirty="0">
                <a:effectLst/>
                <a:latin typeface="FAVORITBOOKC" panose="02000503030000020004" pitchFamily="2" charset="0"/>
                <a:ea typeface="Favorit Pro" panose="02000006030000020004" pitchFamily="2" charset="0"/>
              </a:rPr>
              <a:t>парламентаризм</a:t>
            </a:r>
          </a:p>
          <a:p>
            <a:pPr marR="45720" algn="just">
              <a:lnSpc>
                <a:spcPts val="4540"/>
              </a:lnSpc>
              <a:spcBef>
                <a:spcPts val="200"/>
              </a:spcBef>
              <a:spcAft>
                <a:spcPts val="0"/>
              </a:spcAft>
            </a:pPr>
            <a:r>
              <a:rPr lang="ru-RU" sz="4000" dirty="0">
                <a:latin typeface="FAVORITBOOKC" panose="02000503030000020004" pitchFamily="2" charset="0"/>
                <a:ea typeface="Favorit Pro" panose="02000006030000020004" pitchFamily="2" charset="0"/>
              </a:rPr>
              <a:t>в современной России</a:t>
            </a:r>
            <a:endParaRPr lang="ru-RU" sz="3200" dirty="0">
              <a:effectLst/>
              <a:latin typeface="FAVORITBOOKC" panose="02000503030000020004" pitchFamily="2" charset="0"/>
              <a:ea typeface="Favorit Pro" panose="02000006030000020004" pitchFamily="2" charset="0"/>
            </a:endParaRPr>
          </a:p>
        </p:txBody>
      </p:sp>
      <p:pic>
        <p:nvPicPr>
          <p:cNvPr id="13" name="Рисунок 12">
            <a:extLst>
              <a:ext uri="{FF2B5EF4-FFF2-40B4-BE49-F238E27FC236}">
                <a16:creationId xmlns:a16="http://schemas.microsoft.com/office/drawing/2014/main" id="{A32416ED-2299-3A5C-CD67-6BCDBEF95CC4}"/>
              </a:ext>
            </a:extLst>
          </p:cNvPr>
          <p:cNvPicPr>
            <a:picLocks noChangeAspect="1"/>
          </p:cNvPicPr>
          <p:nvPr/>
        </p:nvPicPr>
        <p:blipFill>
          <a:blip r:embed="rId4"/>
          <a:stretch>
            <a:fillRect/>
          </a:stretch>
        </p:blipFill>
        <p:spPr>
          <a:xfrm>
            <a:off x="8630823" y="3816860"/>
            <a:ext cx="2168711" cy="2705625"/>
          </a:xfrm>
          <a:prstGeom prst="rect">
            <a:avLst/>
          </a:prstGeom>
        </p:spPr>
      </p:pic>
      <p:pic>
        <p:nvPicPr>
          <p:cNvPr id="14" name="Рисунок 13">
            <a:extLst>
              <a:ext uri="{FF2B5EF4-FFF2-40B4-BE49-F238E27FC236}">
                <a16:creationId xmlns:a16="http://schemas.microsoft.com/office/drawing/2014/main" id="{33233E65-53C9-FC76-D6BC-E1FCE2644DD7}"/>
              </a:ext>
            </a:extLst>
          </p:cNvPr>
          <p:cNvPicPr>
            <a:picLocks noChangeAspect="1"/>
          </p:cNvPicPr>
          <p:nvPr/>
        </p:nvPicPr>
        <p:blipFill>
          <a:blip r:embed="rId5"/>
          <a:stretch>
            <a:fillRect/>
          </a:stretch>
        </p:blipFill>
        <p:spPr>
          <a:xfrm>
            <a:off x="4527187" y="5169673"/>
            <a:ext cx="368300" cy="368300"/>
          </a:xfrm>
          <a:prstGeom prst="rect">
            <a:avLst/>
          </a:prstGeom>
        </p:spPr>
      </p:pic>
      <p:pic>
        <p:nvPicPr>
          <p:cNvPr id="15" name="Рисунок 14">
            <a:extLst>
              <a:ext uri="{FF2B5EF4-FFF2-40B4-BE49-F238E27FC236}">
                <a16:creationId xmlns:a16="http://schemas.microsoft.com/office/drawing/2014/main" id="{A2FAF625-F8F7-0AEA-2A02-4C09DA08931F}"/>
              </a:ext>
            </a:extLst>
          </p:cNvPr>
          <p:cNvPicPr>
            <a:picLocks noChangeAspect="1"/>
          </p:cNvPicPr>
          <p:nvPr/>
        </p:nvPicPr>
        <p:blipFill>
          <a:blip r:embed="rId6"/>
          <a:stretch>
            <a:fillRect/>
          </a:stretch>
        </p:blipFill>
        <p:spPr>
          <a:xfrm>
            <a:off x="6112776" y="1397726"/>
            <a:ext cx="482600" cy="457200"/>
          </a:xfrm>
          <a:prstGeom prst="rect">
            <a:avLst/>
          </a:prstGeom>
        </p:spPr>
      </p:pic>
    </p:spTree>
    <p:extLst>
      <p:ext uri="{BB962C8B-B14F-4D97-AF65-F5344CB8AC3E}">
        <p14:creationId xmlns:p14="http://schemas.microsoft.com/office/powerpoint/2010/main" val="291762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507896" y="1954924"/>
            <a:ext cx="7230499" cy="1499385"/>
          </a:xfrm>
          <a:prstGeom prst="rect">
            <a:avLst/>
          </a:prstGeom>
          <a:noFill/>
        </p:spPr>
        <p:txBody>
          <a:bodyPr wrap="square">
            <a:spAutoFit/>
          </a:bodyPr>
          <a:lstStyle/>
          <a:p>
            <a:pPr marL="63500" marR="45720" algn="just">
              <a:lnSpc>
                <a:spcPts val="2600"/>
              </a:lnSpc>
              <a:spcBef>
                <a:spcPts val="800"/>
              </a:spcBef>
            </a:pPr>
            <a:r>
              <a:rPr lang="ru-RU" dirty="0">
                <a:latin typeface="Favorit Pro Book" panose="02000006030000020004" pitchFamily="2" charset="0"/>
                <a:ea typeface="Favorit Pro Book" panose="02000006030000020004" pitchFamily="2" charset="0"/>
              </a:rPr>
              <a:t>П</a:t>
            </a:r>
            <a:r>
              <a:rPr lang="ru-RU" dirty="0">
                <a:effectLst/>
                <a:latin typeface="Favorit Pro Book" panose="02000006030000020004" pitchFamily="2" charset="0"/>
                <a:ea typeface="Favorit Pro Book" panose="02000006030000020004" pitchFamily="2" charset="0"/>
              </a:rPr>
              <a:t>равовое регулирование молодежного парламентаризма на уровне субъектов Российской Федерации рассмотрим на примере нормативного правового поля Нижегородской области. </a:t>
            </a:r>
          </a:p>
          <a:p>
            <a:pPr marL="63500" marR="45720" algn="just">
              <a:lnSpc>
                <a:spcPts val="2600"/>
              </a:lnSpc>
              <a:spcBef>
                <a:spcPts val="800"/>
              </a:spcBef>
            </a:pPr>
            <a:endParaRPr lang="ru-RU" sz="1600" b="1" dirty="0">
              <a:effectLst/>
              <a:latin typeface="Favorit Pro" panose="02000006030000020004" pitchFamily="2" charset="0"/>
              <a:ea typeface="Favorit Pro" panose="02000006030000020004" pitchFamily="2" charset="0"/>
            </a:endParaRPr>
          </a:p>
        </p:txBody>
      </p:sp>
      <p:pic>
        <p:nvPicPr>
          <p:cNvPr id="3" name="Рисунок 2">
            <a:extLst>
              <a:ext uri="{FF2B5EF4-FFF2-40B4-BE49-F238E27FC236}">
                <a16:creationId xmlns:a16="http://schemas.microsoft.com/office/drawing/2014/main" id="{708325FA-F16C-ED97-ABEC-F6838B7928D4}"/>
              </a:ext>
            </a:extLst>
          </p:cNvPr>
          <p:cNvPicPr>
            <a:picLocks noChangeAspect="1"/>
          </p:cNvPicPr>
          <p:nvPr/>
        </p:nvPicPr>
        <p:blipFill>
          <a:blip r:embed="rId4"/>
          <a:stretch>
            <a:fillRect/>
          </a:stretch>
        </p:blipFill>
        <p:spPr>
          <a:xfrm>
            <a:off x="2507896" y="3519362"/>
            <a:ext cx="7772400" cy="2310063"/>
          </a:xfrm>
          <a:prstGeom prst="rect">
            <a:avLst/>
          </a:prstGeom>
        </p:spPr>
      </p:pic>
    </p:spTree>
    <p:extLst>
      <p:ext uri="{BB962C8B-B14F-4D97-AF65-F5344CB8AC3E}">
        <p14:creationId xmlns:p14="http://schemas.microsoft.com/office/powerpoint/2010/main" val="354889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697733"/>
            <a:ext cx="7474857" cy="4466416"/>
          </a:xfrm>
          <a:prstGeom prst="rect">
            <a:avLst/>
          </a:prstGeom>
          <a:noFill/>
        </p:spPr>
        <p:txBody>
          <a:bodyPr wrap="square">
            <a:spAutoFit/>
          </a:bodyPr>
          <a:lstStyle/>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закон Нижегородской области «О молодежной политике в</a:t>
            </a:r>
            <a:br>
              <a:rPr lang="ru-RU"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 Нижегородской области» (от 25 апреля 1997 года);</a:t>
            </a:r>
            <a:endParaRPr lang="en-US" dirty="0">
              <a:effectLst/>
              <a:latin typeface="Favorit Pro Book" panose="02000006030000020004" pitchFamily="2" charset="0"/>
              <a:ea typeface="Favorit Pro Book" panose="02000006030000020004" pitchFamily="2" charset="0"/>
            </a:endParaRP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закон Нижегородской области «О патриотическом воспитании граждан в Нижегородской области» </a:t>
            </a:r>
            <a:br>
              <a:rPr lang="ru-RU"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(от 1 августа 2016 года); </a:t>
            </a:r>
            <a:endParaRPr lang="en-US" dirty="0">
              <a:latin typeface="Favorit Pro Book" panose="02000006030000020004" pitchFamily="2" charset="0"/>
              <a:ea typeface="Favorit Pro Book" panose="02000006030000020004" pitchFamily="2" charset="0"/>
            </a:endParaRP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Стратегия государственной молодежной политики Нижегородской области до 2020 года, утвержденная Постановлением Правительства Нижегородской области (от 21 ноября 2011 года);</a:t>
            </a:r>
          </a:p>
          <a:p>
            <a:pPr marL="63500" marR="45720" algn="just">
              <a:lnSpc>
                <a:spcPct val="150000"/>
              </a:lnSpc>
              <a:spcBef>
                <a:spcPts val="800"/>
              </a:spcBef>
            </a:pPr>
            <a:endParaRPr lang="ru-RU" sz="1400" dirty="0">
              <a:effectLst/>
              <a:latin typeface="Favorit Pro Book" panose="02000006030000020004" pitchFamily="2" charset="0"/>
              <a:ea typeface="Favorit Pro Book" panose="02000006030000020004" pitchFamily="2" charset="0"/>
            </a:endParaRPr>
          </a:p>
        </p:txBody>
      </p:sp>
    </p:spTree>
    <p:extLst>
      <p:ext uri="{BB962C8B-B14F-4D97-AF65-F5344CB8AC3E}">
        <p14:creationId xmlns:p14="http://schemas.microsoft.com/office/powerpoint/2010/main" val="263694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5216" y="2193511"/>
            <a:ext cx="7314205" cy="3055580"/>
          </a:xfrm>
          <a:prstGeom prst="rect">
            <a:avLst/>
          </a:prstGeom>
          <a:noFill/>
        </p:spPr>
        <p:txBody>
          <a:bodyPr wrap="square">
            <a:spAutoFit/>
          </a:bodyPr>
          <a:lstStyle/>
          <a:p>
            <a:pPr marL="349250" marR="45720" indent="-285750" algn="just">
              <a:lnSpc>
                <a:spcPct val="1500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подпрограмма 10 «Развитие молодежной политики» и подпрограмма 5 «Патриотическое воспитание и подготовка граждан в Нижегородской области к военной службе» государственной программы «Развитие образования Нижегородской области» (Постановление Правительства Нижегородской области от 30 апреля 2014 года). </a:t>
            </a:r>
          </a:p>
          <a:p>
            <a:pPr marL="349250" marR="45720" indent="-285750" algn="just">
              <a:lnSpc>
                <a:spcPct val="150000"/>
              </a:lnSpc>
              <a:spcBef>
                <a:spcPts val="800"/>
              </a:spcBef>
              <a:spcAft>
                <a:spcPts val="0"/>
              </a:spcAft>
              <a:buFont typeface="Arial" panose="020B0604020202020204" pitchFamily="34" charset="0"/>
              <a:buChar char="•"/>
            </a:pPr>
            <a:endParaRPr lang="ru-RU" dirty="0">
              <a:effectLst/>
              <a:latin typeface="Favorit Pro Book" panose="02000006030000020004" pitchFamily="2" charset="0"/>
              <a:ea typeface="Favorit Pro Book" panose="02000006030000020004" pitchFamily="2" charset="0"/>
            </a:endParaRPr>
          </a:p>
        </p:txBody>
      </p:sp>
    </p:spTree>
    <p:extLst>
      <p:ext uri="{BB962C8B-B14F-4D97-AF65-F5344CB8AC3E}">
        <p14:creationId xmlns:p14="http://schemas.microsoft.com/office/powerpoint/2010/main" val="1822212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4" name="Рисунок 3">
            <a:extLst>
              <a:ext uri="{FF2B5EF4-FFF2-40B4-BE49-F238E27FC236}">
                <a16:creationId xmlns:a16="http://schemas.microsoft.com/office/drawing/2014/main" id="{60AB9CC2-759E-9C8D-343B-6CB9E9332C68}"/>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776111"/>
            <a:ext cx="7474857" cy="1364476"/>
          </a:xfrm>
          <a:prstGeom prst="rect">
            <a:avLst/>
          </a:prstGeom>
          <a:noFill/>
        </p:spPr>
        <p:txBody>
          <a:bodyPr wrap="square">
            <a:spAutoFit/>
          </a:bodyPr>
          <a:lstStyle/>
          <a:p>
            <a:pPr marL="63500" marR="45720">
              <a:spcBef>
                <a:spcPts val="800"/>
              </a:spcBef>
              <a:spcAft>
                <a:spcPts val="0"/>
              </a:spcAft>
            </a:pPr>
            <a:r>
              <a:rPr lang="ru-RU" sz="2000" b="1" dirty="0">
                <a:effectLst/>
                <a:latin typeface="Favorit Pro Book" panose="02000006030000020004" pitchFamily="2" charset="0"/>
                <a:ea typeface="Favorit Pro Book" panose="02000006030000020004" pitchFamily="2" charset="0"/>
              </a:rPr>
              <a:t>Направления обеспечения развития молодежного парламентаризма со стороны органов </a:t>
            </a:r>
            <a:br>
              <a:rPr lang="ru-RU" sz="2000" b="1" dirty="0">
                <a:effectLst/>
                <a:latin typeface="Favorit Pro Book" panose="02000006030000020004" pitchFamily="2" charset="0"/>
                <a:ea typeface="Favorit Pro Book" panose="02000006030000020004" pitchFamily="2" charset="0"/>
              </a:rPr>
            </a:br>
            <a:r>
              <a:rPr lang="ru-RU" sz="2000" b="1" dirty="0">
                <a:effectLst/>
                <a:latin typeface="Favorit Pro Book" panose="02000006030000020004" pitchFamily="2" charset="0"/>
                <a:ea typeface="Favorit Pro Book" panose="02000006030000020004" pitchFamily="2" charset="0"/>
              </a:rPr>
              <a:t>государственной власти:</a:t>
            </a:r>
            <a:endParaRPr lang="en-US" sz="2000" b="1" dirty="0">
              <a:effectLst/>
              <a:latin typeface="Favorit Pro Book" panose="02000006030000020004" pitchFamily="2" charset="0"/>
              <a:ea typeface="Favorit Pro Book" panose="02000006030000020004" pitchFamily="2" charset="0"/>
            </a:endParaRPr>
          </a:p>
          <a:p>
            <a:pPr marL="63500" marR="45720" algn="just">
              <a:spcBef>
                <a:spcPts val="800"/>
              </a:spcBef>
              <a:spcAft>
                <a:spcPts val="0"/>
              </a:spcAft>
            </a:pPr>
            <a:endParaRPr lang="ru-RU" sz="1600" dirty="0">
              <a:effectLst/>
              <a:latin typeface="Favorit Pro Book" panose="02000006030000020004" pitchFamily="2" charset="0"/>
              <a:ea typeface="Favorit Pro Book" panose="02000006030000020004" pitchFamily="2" charset="0"/>
            </a:endParaRPr>
          </a:p>
        </p:txBody>
      </p:sp>
      <p:sp>
        <p:nvSpPr>
          <p:cNvPr id="8" name="TextBox 7">
            <a:extLst>
              <a:ext uri="{FF2B5EF4-FFF2-40B4-BE49-F238E27FC236}">
                <a16:creationId xmlns:a16="http://schemas.microsoft.com/office/drawing/2014/main" id="{7C99A4B5-F478-00D0-40FD-9E72C6FB1C52}"/>
              </a:ext>
            </a:extLst>
          </p:cNvPr>
          <p:cNvSpPr txBox="1"/>
          <p:nvPr/>
        </p:nvSpPr>
        <p:spPr>
          <a:xfrm>
            <a:off x="2351320" y="3154777"/>
            <a:ext cx="6099858" cy="2267287"/>
          </a:xfrm>
          <a:prstGeom prst="rect">
            <a:avLst/>
          </a:prstGeom>
          <a:noFill/>
        </p:spPr>
        <p:txBody>
          <a:bodyPr wrap="square">
            <a:spAutoFit/>
          </a:bodyPr>
          <a:lstStyle/>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организационное;</a:t>
            </a:r>
            <a:r>
              <a:rPr lang="en-US" dirty="0">
                <a:effectLst/>
                <a:latin typeface="Favorit Pro Book" panose="02000006030000020004" pitchFamily="2" charset="0"/>
                <a:ea typeface="Favorit Pro Book" panose="02000006030000020004" pitchFamily="2" charset="0"/>
              </a:rPr>
              <a:t> </a:t>
            </a:r>
          </a:p>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нормативно-правовое;</a:t>
            </a:r>
            <a:endParaRPr lang="en-US" dirty="0">
              <a:effectLst/>
              <a:latin typeface="Favorit Pro Book" panose="02000006030000020004" pitchFamily="2" charset="0"/>
              <a:ea typeface="Favorit Pro Book" panose="02000006030000020004" pitchFamily="2" charset="0"/>
            </a:endParaRPr>
          </a:p>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материально-техническое;</a:t>
            </a:r>
            <a:endParaRPr lang="en-US" dirty="0">
              <a:effectLst/>
              <a:latin typeface="Favorit Pro Book" panose="02000006030000020004" pitchFamily="2" charset="0"/>
              <a:ea typeface="Favorit Pro Book" panose="02000006030000020004" pitchFamily="2" charset="0"/>
            </a:endParaRPr>
          </a:p>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информационное;</a:t>
            </a:r>
            <a:endParaRPr lang="en-US" dirty="0">
              <a:effectLst/>
              <a:latin typeface="Favorit Pro Book" panose="02000006030000020004" pitchFamily="2" charset="0"/>
              <a:ea typeface="Favorit Pro Book" panose="02000006030000020004" pitchFamily="2" charset="0"/>
            </a:endParaRPr>
          </a:p>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научно-методическое;</a:t>
            </a:r>
            <a:endParaRPr lang="en-US" dirty="0">
              <a:effectLst/>
              <a:latin typeface="Favorit Pro Book" panose="02000006030000020004" pitchFamily="2" charset="0"/>
              <a:ea typeface="Favorit Pro Book" panose="02000006030000020004" pitchFamily="2" charset="0"/>
            </a:endParaRPr>
          </a:p>
          <a:p>
            <a:pPr marL="349250" marR="45720" indent="-285750" algn="just">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 кадровое. </a:t>
            </a:r>
          </a:p>
        </p:txBody>
      </p:sp>
      <p:pic>
        <p:nvPicPr>
          <p:cNvPr id="2" name="Рисунок 1">
            <a:extLst>
              <a:ext uri="{FF2B5EF4-FFF2-40B4-BE49-F238E27FC236}">
                <a16:creationId xmlns:a16="http://schemas.microsoft.com/office/drawing/2014/main" id="{14D9D54F-F49C-9238-031C-603BFD62186C}"/>
              </a:ext>
            </a:extLst>
          </p:cNvPr>
          <p:cNvPicPr>
            <a:picLocks noChangeAspect="1"/>
          </p:cNvPicPr>
          <p:nvPr/>
        </p:nvPicPr>
        <p:blipFill>
          <a:blip r:embed="rId4"/>
          <a:stretch>
            <a:fillRect/>
          </a:stretch>
        </p:blipFill>
        <p:spPr>
          <a:xfrm>
            <a:off x="6332917" y="1990164"/>
            <a:ext cx="5116435" cy="3438915"/>
          </a:xfrm>
          <a:prstGeom prst="rect">
            <a:avLst/>
          </a:prstGeom>
        </p:spPr>
      </p:pic>
    </p:spTree>
    <p:extLst>
      <p:ext uri="{BB962C8B-B14F-4D97-AF65-F5344CB8AC3E}">
        <p14:creationId xmlns:p14="http://schemas.microsoft.com/office/powerpoint/2010/main" val="364455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2329982"/>
            <a:ext cx="7474857" cy="2747804"/>
          </a:xfrm>
          <a:prstGeom prst="rect">
            <a:avLst/>
          </a:prstGeom>
          <a:noFill/>
        </p:spPr>
        <p:txBody>
          <a:bodyPr wrap="square">
            <a:spAutoFit/>
          </a:bodyPr>
          <a:lstStyle/>
          <a:p>
            <a:pPr marL="63500" marR="45720" algn="just">
              <a:spcBef>
                <a:spcPts val="800"/>
              </a:spcBef>
              <a:spcAft>
                <a:spcPts val="0"/>
              </a:spcAft>
            </a:pPr>
            <a:r>
              <a:rPr lang="ru-RU" b="1" dirty="0">
                <a:effectLst/>
                <a:latin typeface="Favorit Pro Medium" panose="02000006030000020004" pitchFamily="2" charset="0"/>
                <a:ea typeface="Favorit Pro Medium" panose="02000006030000020004" pitchFamily="2" charset="0"/>
              </a:rPr>
              <a:t>Институционализация отношений власти и молодежи через практику молодежных парламентов </a:t>
            </a:r>
            <a:endParaRPr lang="ru-RU" b="1" dirty="0">
              <a:latin typeface="Favorit Pro Medium" panose="02000006030000020004" pitchFamily="2" charset="0"/>
              <a:ea typeface="Favorit Pro Medium" panose="02000006030000020004" pitchFamily="2" charset="0"/>
            </a:endParaRPr>
          </a:p>
          <a:p>
            <a:pPr marL="63500" marR="45720" algn="just">
              <a:lnSpc>
                <a:spcPct val="150000"/>
              </a:lnSpc>
              <a:spcBef>
                <a:spcPts val="800"/>
              </a:spcBef>
              <a:spcAft>
                <a:spcPts val="0"/>
              </a:spcAft>
            </a:pPr>
            <a:r>
              <a:rPr lang="ru-RU" dirty="0">
                <a:effectLst/>
                <a:latin typeface="Favorit Pro Book" panose="02000006030000020004" pitchFamily="2" charset="0"/>
                <a:ea typeface="Favorit Pro Book" panose="02000006030000020004" pitchFamily="2" charset="0"/>
              </a:rPr>
              <a:t>Основы правового статуса молодежных парламентских структур:</a:t>
            </a:r>
            <a:endParaRPr lang="en-US" dirty="0">
              <a:effectLst/>
              <a:latin typeface="Favorit Pro Book" panose="02000006030000020004" pitchFamily="2" charset="0"/>
              <a:ea typeface="Favorit Pro Book" panose="02000006030000020004" pitchFamily="2" charset="0"/>
            </a:endParaRPr>
          </a:p>
          <a:p>
            <a:pPr marL="349250" marR="45720" indent="-285750" algn="just">
              <a:lnSpc>
                <a:spcPct val="150000"/>
              </a:lnSpc>
              <a:spcBef>
                <a:spcPts val="30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привлечение молодежи и ее объединений к участию </a:t>
            </a:r>
            <a:br>
              <a:rPr lang="en-US"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в деятельности органов законодательной и исполнительной власти Российской Федерации; </a:t>
            </a:r>
            <a:endParaRPr lang="en-US" dirty="0">
              <a:effectLst/>
              <a:latin typeface="Favorit Pro Book" panose="02000006030000020004" pitchFamily="2" charset="0"/>
              <a:ea typeface="Favorit Pro Book" panose="02000006030000020004" pitchFamily="2" charset="0"/>
            </a:endParaRPr>
          </a:p>
        </p:txBody>
      </p:sp>
    </p:spTree>
    <p:extLst>
      <p:ext uri="{BB962C8B-B14F-4D97-AF65-F5344CB8AC3E}">
        <p14:creationId xmlns:p14="http://schemas.microsoft.com/office/powerpoint/2010/main" val="133510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697733"/>
            <a:ext cx="7474857" cy="3676263"/>
          </a:xfrm>
          <a:prstGeom prst="rect">
            <a:avLst/>
          </a:prstGeom>
          <a:noFill/>
        </p:spPr>
        <p:txBody>
          <a:bodyPr wrap="square">
            <a:spAutoFit/>
          </a:bodyPr>
          <a:lstStyle/>
          <a:p>
            <a:pPr marL="349250" marR="45720" indent="-285750" algn="just">
              <a:lnSpc>
                <a:spcPct val="150000"/>
              </a:lnSpc>
              <a:spcBef>
                <a:spcPts val="800"/>
              </a:spcBef>
              <a:spcAft>
                <a:spcPts val="0"/>
              </a:spcAft>
              <a:buFont typeface="Arial" panose="020B0604020202020204" pitchFamily="34" charset="0"/>
              <a:buChar char="•"/>
            </a:pPr>
            <a:endParaRPr lang="ru-RU"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gn="just">
              <a:lnSpc>
                <a:spcPct val="1500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формирование кадрового резерва государственного </a:t>
            </a:r>
            <a:br>
              <a:rPr lang="en-US"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и муниципального управления;</a:t>
            </a: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выявление социально активных молодых людей в различных сферах общественной жизни;</a:t>
            </a:r>
            <a:endParaRPr lang="en-US"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привлечение научного и творческого потенциала молодежи к участию в реализации государственной и муниципальной политики. </a:t>
            </a:r>
          </a:p>
        </p:txBody>
      </p:sp>
    </p:spTree>
    <p:extLst>
      <p:ext uri="{BB962C8B-B14F-4D97-AF65-F5344CB8AC3E}">
        <p14:creationId xmlns:p14="http://schemas.microsoft.com/office/powerpoint/2010/main" val="2744693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42407" y="1667916"/>
            <a:ext cx="7254043" cy="4465966"/>
          </a:xfrm>
          <a:prstGeom prst="rect">
            <a:avLst/>
          </a:prstGeom>
          <a:noFill/>
        </p:spPr>
        <p:txBody>
          <a:bodyPr wrap="square">
            <a:spAutoFit/>
          </a:bodyPr>
          <a:lstStyle/>
          <a:p>
            <a:pPr>
              <a:lnSpc>
                <a:spcPts val="3460"/>
              </a:lnSpc>
            </a:pPr>
            <a:r>
              <a:rPr lang="ru-RU" b="1" dirty="0">
                <a:effectLst/>
                <a:latin typeface="Favorit Pro Medium" panose="02000006030000020004" pitchFamily="2" charset="0"/>
                <a:ea typeface="Favorit Pro Medium" panose="02000006030000020004" pitchFamily="2" charset="0"/>
              </a:rPr>
              <a:t>Основные формы молодежных парламентов</a:t>
            </a:r>
            <a:endParaRPr lang="ru-RU" b="1" dirty="0">
              <a:latin typeface="Favorit Pro Medium" panose="02000006030000020004" pitchFamily="2" charset="0"/>
              <a:ea typeface="Favorit Pro Medium" panose="02000006030000020004" pitchFamily="2" charset="0"/>
            </a:endParaRPr>
          </a:p>
          <a:p>
            <a:pPr>
              <a:lnSpc>
                <a:spcPts val="3460"/>
              </a:lnSpc>
              <a:spcBef>
                <a:spcPts val="1200"/>
              </a:spcBef>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Классификация представительных структур молодежи:</a:t>
            </a:r>
            <a:endParaRPr lang="en-US"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285750" indent="-285750">
              <a:lnSpc>
                <a:spcPts val="3360"/>
              </a:lnSpc>
              <a:spcBef>
                <a:spcPts val="1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по форме организации: палаты, советы, парламенты, ассамблеи;</a:t>
            </a:r>
            <a:endParaRPr lang="en-US"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285750" indent="-285750">
              <a:lnSpc>
                <a:spcPts val="326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по процедуре формирования: выборные, делегатские, конкурсные; </a:t>
            </a:r>
            <a:endParaRPr lang="en-US"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285750" indent="-285750">
              <a:lnSpc>
                <a:spcPts val="346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по степени включенности: структуры, включенные </a:t>
            </a:r>
            <a:br>
              <a:rPr lang="en-US"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в деятельность органов власти, и независимые организации.</a:t>
            </a:r>
          </a:p>
          <a:p>
            <a:pPr marL="63500" marR="45720" algn="just">
              <a:lnSpc>
                <a:spcPct val="150000"/>
              </a:lnSpc>
              <a:spcBef>
                <a:spcPts val="800"/>
              </a:spcBef>
            </a:pPr>
            <a:endParaRPr lang="ru-RU" sz="1600" dirty="0">
              <a:effectLst/>
              <a:latin typeface="Favorit Pro Medium" panose="02000006030000020004" pitchFamily="2" charset="0"/>
              <a:ea typeface="Favorit Pro Medium" panose="02000006030000020004" pitchFamily="2" charset="0"/>
            </a:endParaRPr>
          </a:p>
        </p:txBody>
      </p:sp>
    </p:spTree>
    <p:extLst>
      <p:ext uri="{BB962C8B-B14F-4D97-AF65-F5344CB8AC3E}">
        <p14:creationId xmlns:p14="http://schemas.microsoft.com/office/powerpoint/2010/main" val="152317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62895" y="1612939"/>
            <a:ext cx="7474857" cy="460062"/>
          </a:xfrm>
          <a:prstGeom prst="rect">
            <a:avLst/>
          </a:prstGeom>
          <a:noFill/>
        </p:spPr>
        <p:txBody>
          <a:bodyPr wrap="square">
            <a:spAutoFit/>
          </a:bodyPr>
          <a:lstStyle/>
          <a:p>
            <a:pPr marL="63500" marR="45720" algn="just">
              <a:lnSpc>
                <a:spcPct val="150000"/>
              </a:lnSpc>
              <a:spcBef>
                <a:spcPts val="800"/>
              </a:spcBef>
              <a:spcAft>
                <a:spcPts val="0"/>
              </a:spcAft>
            </a:pPr>
            <a:r>
              <a:rPr lang="ru-RU" b="1" dirty="0">
                <a:effectLst/>
                <a:latin typeface="Favorit Pro Medium" panose="02000006030000020004" pitchFamily="2" charset="0"/>
                <a:ea typeface="Favorit Pro Medium" panose="02000006030000020004" pitchFamily="2" charset="0"/>
              </a:rPr>
              <a:t>Основные уровни молодежных представительств:</a:t>
            </a:r>
          </a:p>
        </p:txBody>
      </p:sp>
      <p:sp>
        <p:nvSpPr>
          <p:cNvPr id="3" name="TextBox 2">
            <a:extLst>
              <a:ext uri="{FF2B5EF4-FFF2-40B4-BE49-F238E27FC236}">
                <a16:creationId xmlns:a16="http://schemas.microsoft.com/office/drawing/2014/main" id="{761C1120-8ED9-544C-564F-E208312791D1}"/>
              </a:ext>
            </a:extLst>
          </p:cNvPr>
          <p:cNvSpPr txBox="1"/>
          <p:nvPr/>
        </p:nvSpPr>
        <p:spPr>
          <a:xfrm>
            <a:off x="2089377" y="2390704"/>
            <a:ext cx="7641090" cy="2843471"/>
          </a:xfrm>
          <a:prstGeom prst="rect">
            <a:avLst/>
          </a:prstGeom>
          <a:noFill/>
        </p:spPr>
        <p:txBody>
          <a:bodyPr wrap="square">
            <a:spAutoFit/>
          </a:bodyPr>
          <a:lstStyle/>
          <a:p>
            <a:pPr marL="342900" lvl="0" algn="just">
              <a:lnSpc>
                <a:spcPts val="3060"/>
              </a:lnSpc>
              <a:spcBef>
                <a:spcPts val="1200"/>
              </a:spcBef>
              <a:buFont typeface="+mj-lt"/>
              <a:buAutoNum type="arabicPeriod"/>
            </a:pPr>
            <a:r>
              <a:rPr lang="en-US" dirty="0">
                <a:effectLst/>
                <a:latin typeface="Favorit Pro Book" panose="02000006030000020004" pitchFamily="2" charset="0"/>
                <a:ea typeface="Favorit Pro Book" panose="02000006030000020004" pitchFamily="2" charset="0"/>
                <a:cs typeface="Times New Roman" panose="02020603050405020304" pitchFamily="18" charset="0"/>
              </a:rPr>
              <a:t>  </a:t>
            </a: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Молодежные парламенты, созданные при органах законодательной власти. </a:t>
            </a:r>
          </a:p>
          <a:p>
            <a:pPr marL="342900" lvl="0" algn="just">
              <a:lnSpc>
                <a:spcPts val="3060"/>
              </a:lnSpc>
              <a:buFont typeface="+mj-lt"/>
              <a:buAutoNum type="arabicPeriod"/>
            </a:pPr>
            <a:r>
              <a:rPr lang="en-US" dirty="0">
                <a:effectLst/>
                <a:latin typeface="Favorit Pro Book" panose="02000006030000020004" pitchFamily="2" charset="0"/>
                <a:ea typeface="Favorit Pro Book" panose="02000006030000020004" pitchFamily="2" charset="0"/>
                <a:cs typeface="Times New Roman" panose="02020603050405020304" pitchFamily="18" charset="0"/>
              </a:rPr>
              <a:t>  </a:t>
            </a: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Представительные молодежные органы при  исполнительных органах власти субъектов РФ. </a:t>
            </a:r>
          </a:p>
          <a:p>
            <a:pPr marL="342900" lvl="0" algn="just">
              <a:lnSpc>
                <a:spcPts val="3060"/>
              </a:lnSpc>
              <a:buFont typeface="+mj-lt"/>
              <a:buAutoNum type="arabicPeriod"/>
            </a:pPr>
            <a:r>
              <a:rPr lang="en-US" dirty="0">
                <a:effectLst/>
                <a:latin typeface="Favorit Pro Book" panose="02000006030000020004" pitchFamily="2" charset="0"/>
                <a:ea typeface="Favorit Pro Book" panose="02000006030000020004" pitchFamily="2" charset="0"/>
                <a:cs typeface="Times New Roman" panose="02020603050405020304" pitchFamily="18" charset="0"/>
              </a:rPr>
              <a:t>  </a:t>
            </a: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Молодежные парламенты как часть социальной программы, реализуемой органами власти в молодежной сфере. </a:t>
            </a:r>
          </a:p>
          <a:p>
            <a:pPr marL="342900" lvl="0" algn="just">
              <a:lnSpc>
                <a:spcPts val="3060"/>
              </a:lnSpc>
              <a:buFont typeface="+mj-lt"/>
              <a:buAutoNum type="arabicPeriod"/>
            </a:pPr>
            <a:r>
              <a:rPr lang="en-US" dirty="0">
                <a:effectLst/>
                <a:latin typeface="Favorit Pro Book" panose="02000006030000020004" pitchFamily="2" charset="0"/>
                <a:ea typeface="Favorit Pro Book" panose="02000006030000020004" pitchFamily="2" charset="0"/>
                <a:cs typeface="Times New Roman" panose="02020603050405020304" pitchFamily="18" charset="0"/>
              </a:rPr>
              <a:t>  </a:t>
            </a: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Молодежный парламент как общественная организация.</a:t>
            </a:r>
          </a:p>
        </p:txBody>
      </p:sp>
    </p:spTree>
    <p:extLst>
      <p:ext uri="{BB962C8B-B14F-4D97-AF65-F5344CB8AC3E}">
        <p14:creationId xmlns:p14="http://schemas.microsoft.com/office/powerpoint/2010/main" val="1132083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38796" y="1698414"/>
            <a:ext cx="6922472" cy="646331"/>
          </a:xfrm>
          <a:prstGeom prst="rect">
            <a:avLst/>
          </a:prstGeom>
          <a:noFill/>
        </p:spPr>
        <p:txBody>
          <a:bodyPr wrap="square">
            <a:spAutoFit/>
          </a:bodyPr>
          <a:lstStyle/>
          <a:p>
            <a:pPr marL="63500" marR="45720">
              <a:spcBef>
                <a:spcPts val="800"/>
              </a:spcBef>
              <a:spcAft>
                <a:spcPts val="0"/>
              </a:spcAft>
            </a:pPr>
            <a:r>
              <a:rPr lang="ru-RU" b="1" dirty="0">
                <a:effectLst/>
                <a:latin typeface="Favorit Pro Medium" panose="02000006030000020004" pitchFamily="2" charset="0"/>
                <a:ea typeface="Favorit Pro Medium" panose="02000006030000020004" pitchFamily="2" charset="0"/>
              </a:rPr>
              <a:t>Роль молодежных организаций в становлении</a:t>
            </a:r>
            <a:r>
              <a:rPr lang="ru-RU" b="1" spc="-235"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молодежного</a:t>
            </a:r>
            <a:r>
              <a:rPr lang="ru-RU" b="1" spc="-10"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парламентаризма</a:t>
            </a:r>
          </a:p>
        </p:txBody>
      </p:sp>
      <p:sp>
        <p:nvSpPr>
          <p:cNvPr id="3" name="TextBox 2">
            <a:extLst>
              <a:ext uri="{FF2B5EF4-FFF2-40B4-BE49-F238E27FC236}">
                <a16:creationId xmlns:a16="http://schemas.microsoft.com/office/drawing/2014/main" id="{761C1120-8ED9-544C-564F-E208312791D1}"/>
              </a:ext>
            </a:extLst>
          </p:cNvPr>
          <p:cNvSpPr txBox="1"/>
          <p:nvPr/>
        </p:nvSpPr>
        <p:spPr>
          <a:xfrm>
            <a:off x="2111964" y="2377403"/>
            <a:ext cx="7584486" cy="3455818"/>
          </a:xfrm>
          <a:prstGeom prst="rect">
            <a:avLst/>
          </a:prstGeom>
          <a:noFill/>
        </p:spPr>
        <p:txBody>
          <a:bodyPr wrap="square">
            <a:spAutoFit/>
          </a:bodyPr>
          <a:lstStyle/>
          <a:p>
            <a:pPr marL="342900" lvl="0" algn="just">
              <a:lnSpc>
                <a:spcPts val="2800"/>
              </a:lnSpc>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Площадки для поддержки молодых талантов и формирования «кадрового резерва» современной России:</a:t>
            </a:r>
          </a:p>
          <a:p>
            <a:pPr marL="628650" lvl="0" indent="-285750" algn="just">
              <a:lnSpc>
                <a:spcPts val="2800"/>
              </a:lnSpc>
              <a:spcBef>
                <a:spcPts val="12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автономная некоммерческая организация «Россия – страна возможностей»;</a:t>
            </a:r>
          </a:p>
          <a:p>
            <a:pPr marL="628650" lvl="0" indent="-285750" algn="just">
              <a:lnSpc>
                <a:spcPts val="280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молодежные организации «Ищущие вместе», «Наши», «Молодая гвардия», «Росмолодежь»;</a:t>
            </a:r>
          </a:p>
          <a:p>
            <a:pPr marL="628650" lvl="0" indent="-285750" algn="just">
              <a:lnSpc>
                <a:spcPts val="280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форумы «Селигер», «Территория смыслов», «</a:t>
            </a:r>
            <a:r>
              <a:rPr lang="ru-RU" dirty="0" err="1">
                <a:effectLst/>
                <a:latin typeface="Favorit Pro Book" panose="02000006030000020004" pitchFamily="2" charset="0"/>
                <a:ea typeface="Favorit Pro Book" panose="02000006030000020004" pitchFamily="2" charset="0"/>
                <a:cs typeface="Times New Roman" panose="02020603050405020304" pitchFamily="18" charset="0"/>
              </a:rPr>
              <a:t>Дигория</a:t>
            </a: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 «Машук»;</a:t>
            </a:r>
          </a:p>
          <a:p>
            <a:pPr marL="628650" lvl="0" indent="-285750" algn="just">
              <a:lnSpc>
                <a:spcPts val="280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конкурс «Лидеры России».</a:t>
            </a:r>
          </a:p>
        </p:txBody>
      </p:sp>
    </p:spTree>
    <p:extLst>
      <p:ext uri="{BB962C8B-B14F-4D97-AF65-F5344CB8AC3E}">
        <p14:creationId xmlns:p14="http://schemas.microsoft.com/office/powerpoint/2010/main" val="240119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2009" y="1680317"/>
            <a:ext cx="7333555" cy="4486741"/>
          </a:xfrm>
          <a:prstGeom prst="rect">
            <a:avLst/>
          </a:prstGeom>
          <a:noFill/>
        </p:spPr>
        <p:txBody>
          <a:bodyPr wrap="square">
            <a:spAutoFit/>
          </a:bodyPr>
          <a:lstStyle/>
          <a:p>
            <a:pPr marL="63500" marR="45720">
              <a:spcBef>
                <a:spcPts val="800"/>
              </a:spcBef>
              <a:spcAft>
                <a:spcPts val="0"/>
              </a:spcAft>
            </a:pPr>
            <a:r>
              <a:rPr lang="ru-RU" b="1" dirty="0">
                <a:effectLst/>
                <a:latin typeface="Favorit Pro Medium" panose="02000006030000020004" pitchFamily="2" charset="0"/>
                <a:ea typeface="Favorit Pro Medium" panose="02000006030000020004" pitchFamily="2" charset="0"/>
              </a:rPr>
              <a:t>Молодежный парламентаризм как социальный лифт </a:t>
            </a:r>
            <a:br>
              <a:rPr lang="ru-RU" b="1" dirty="0">
                <a:effectLst/>
                <a:latin typeface="Favorit Pro Medium" panose="02000006030000020004" pitchFamily="2" charset="0"/>
                <a:ea typeface="Favorit Pro Medium" panose="02000006030000020004" pitchFamily="2" charset="0"/>
              </a:rPr>
            </a:br>
            <a:r>
              <a:rPr lang="ru-RU" b="1" dirty="0">
                <a:effectLst/>
                <a:latin typeface="Favorit Pro Medium" panose="02000006030000020004" pitchFamily="2" charset="0"/>
                <a:ea typeface="Favorit Pro Medium" panose="02000006030000020004" pitchFamily="2" charset="0"/>
              </a:rPr>
              <a:t>для современных молодежных лидеров</a:t>
            </a:r>
            <a:r>
              <a:rPr lang="ru-RU" b="1" dirty="0">
                <a:latin typeface="Favorit Pro Medium" panose="02000006030000020004" pitchFamily="2" charset="0"/>
                <a:ea typeface="Favorit Pro Medium" panose="02000006030000020004" pitchFamily="2" charset="0"/>
              </a:rPr>
              <a:t>:</a:t>
            </a:r>
            <a:endParaRPr lang="en-US" b="1" dirty="0">
              <a:latin typeface="Favorit Pro Medium" panose="02000006030000020004" pitchFamily="2" charset="0"/>
              <a:ea typeface="Favorit Pro Medium" panose="02000006030000020004" pitchFamily="2" charset="0"/>
            </a:endParaRPr>
          </a:p>
          <a:p>
            <a:pPr marL="349250" marR="45720" indent="-285750">
              <a:lnSpc>
                <a:spcPct val="150000"/>
              </a:lnSpc>
              <a:spcBef>
                <a:spcPts val="12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успешная интеграция во властные структуры и институты гражданского общества;</a:t>
            </a:r>
            <a:endParaRPr lang="ru-RU" dirty="0">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вхождение в состав «кадрового резерва»;</a:t>
            </a:r>
            <a:endParaRPr lang="ru-RU" dirty="0">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участие в статусных мероприятиях в качестве разработчика </a:t>
            </a:r>
            <a:br>
              <a:rPr lang="ru-RU"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и лоббиста социально-значимых проектов нормативных правовых актов.</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spTree>
    <p:extLst>
      <p:ext uri="{BB962C8B-B14F-4D97-AF65-F5344CB8AC3E}">
        <p14:creationId xmlns:p14="http://schemas.microsoft.com/office/powerpoint/2010/main" val="228320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35269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2285750"/>
            <a:ext cx="7474857" cy="2537490"/>
          </a:xfrm>
          <a:prstGeom prst="rect">
            <a:avLst/>
          </a:prstGeom>
          <a:noFill/>
        </p:spPr>
        <p:txBody>
          <a:bodyPr wrap="square">
            <a:spAutoFit/>
          </a:bodyPr>
          <a:lstStyle/>
          <a:p>
            <a:pPr marL="63500" marR="45720" algn="just">
              <a:lnSpc>
                <a:spcPct val="150000"/>
              </a:lnSpc>
              <a:spcBef>
                <a:spcPts val="800"/>
              </a:spcBef>
              <a:spcAft>
                <a:spcPts val="0"/>
              </a:spcAft>
            </a:pPr>
            <a:r>
              <a:rPr lang="ru-RU" b="1" dirty="0">
                <a:effectLst/>
                <a:latin typeface="Favorit Pro" panose="02000006030000020004" pitchFamily="2" charset="0"/>
                <a:ea typeface="Favorit Pro" panose="02000006030000020004" pitchFamily="2" charset="0"/>
              </a:rPr>
              <a:t>Молодежный парламентаризм – </a:t>
            </a:r>
            <a:r>
              <a:rPr lang="ru-RU" dirty="0">
                <a:effectLst/>
                <a:latin typeface="Favorit Pro" panose="02000006030000020004" pitchFamily="2" charset="0"/>
                <a:ea typeface="Favorit Pro" panose="02000006030000020004" pitchFamily="2" charset="0"/>
              </a:rPr>
              <a:t>это система представительства прав и законных интересов молодежи как особой социальной группы, основанная на создании и функционировании при органах государственной власти или в установленном ими порядке специальной общественной консультативно-совещательной структуры. </a:t>
            </a:r>
            <a:endParaRPr lang="ru-RU" sz="1400" dirty="0">
              <a:effectLst/>
              <a:latin typeface="Favorit Pro" panose="02000006030000020004" pitchFamily="2" charset="0"/>
              <a:ea typeface="Favorit Pro" panose="02000006030000020004" pitchFamily="2" charset="0"/>
            </a:endParaRPr>
          </a:p>
        </p:txBody>
      </p:sp>
    </p:spTree>
    <p:extLst>
      <p:ext uri="{BB962C8B-B14F-4D97-AF65-F5344CB8AC3E}">
        <p14:creationId xmlns:p14="http://schemas.microsoft.com/office/powerpoint/2010/main" val="3156772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858" y="2230531"/>
            <a:ext cx="6953250" cy="3848041"/>
          </a:xfrm>
          <a:prstGeom prst="rect">
            <a:avLst/>
          </a:prstGeom>
          <a:noFill/>
        </p:spPr>
        <p:txBody>
          <a:bodyPr wrap="square">
            <a:spAutoFit/>
          </a:bodyPr>
          <a:lstStyle/>
          <a:p>
            <a:pPr marL="63500" marR="45720">
              <a:lnSpc>
                <a:spcPct val="150000"/>
              </a:lnSpc>
              <a:spcBef>
                <a:spcPts val="800"/>
              </a:spcBef>
              <a:spcAft>
                <a:spcPts val="0"/>
              </a:spcAft>
            </a:pPr>
            <a:r>
              <a:rPr lang="ru-RU" b="1" dirty="0">
                <a:effectLst/>
                <a:latin typeface="Favorit Pro Medium" panose="02000006030000020004" pitchFamily="2" charset="0"/>
                <a:ea typeface="Favorit Pro Medium" panose="02000006030000020004" pitchFamily="2" charset="0"/>
              </a:rPr>
              <a:t>Мотивы</a:t>
            </a:r>
            <a:r>
              <a:rPr lang="ru-RU" b="1" spc="-15"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участия</a:t>
            </a:r>
            <a:r>
              <a:rPr lang="ru-RU" b="1" spc="-5"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молодежи</a:t>
            </a:r>
            <a:r>
              <a:rPr lang="ru-RU" b="1" spc="-5"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в</a:t>
            </a:r>
            <a:r>
              <a:rPr lang="ru-RU" b="1" spc="-10" dirty="0">
                <a:effectLst/>
                <a:latin typeface="Favorit Pro Medium" panose="02000006030000020004" pitchFamily="2" charset="0"/>
                <a:ea typeface="Favorit Pro Medium" panose="02000006030000020004" pitchFamily="2" charset="0"/>
              </a:rPr>
              <a:t> </a:t>
            </a:r>
            <a:r>
              <a:rPr lang="ru-RU" b="1" dirty="0">
                <a:effectLst/>
                <a:latin typeface="Favorit Pro Medium" panose="02000006030000020004" pitchFamily="2" charset="0"/>
                <a:ea typeface="Favorit Pro Medium" panose="02000006030000020004" pitchFamily="2" charset="0"/>
              </a:rPr>
              <a:t>парламентах </a:t>
            </a:r>
          </a:p>
          <a:p>
            <a:pPr marL="63500" marR="45720">
              <a:lnSpc>
                <a:spcPct val="150000"/>
              </a:lnSpc>
              <a:spcBef>
                <a:spcPts val="1800"/>
              </a:spcBef>
              <a:spcAft>
                <a:spcPts val="0"/>
              </a:spcAft>
            </a:pPr>
            <a:r>
              <a:rPr lang="ru-RU" dirty="0">
                <a:effectLst/>
                <a:latin typeface="Favorit Pro Book" panose="02000006030000020004" pitchFamily="2" charset="0"/>
                <a:ea typeface="Favorit Pro Book" panose="02000006030000020004" pitchFamily="2" charset="0"/>
              </a:rPr>
              <a:t>Молодежные лидеры хотят влиять на принятие политических решений и связывают свою карьеру либо с местным самоуправлением, либо с госслужбой, либо с депутатской работой. Работа на безвозмездной основе, отсеивает тех, кто видит в госслужбе источник заработка.</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spTree>
    <p:extLst>
      <p:ext uri="{BB962C8B-B14F-4D97-AF65-F5344CB8AC3E}">
        <p14:creationId xmlns:p14="http://schemas.microsoft.com/office/powerpoint/2010/main" val="42568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62895" y="1697733"/>
            <a:ext cx="7333555" cy="3322320"/>
          </a:xfrm>
          <a:prstGeom prst="rect">
            <a:avLst/>
          </a:prstGeom>
          <a:noFill/>
        </p:spPr>
        <p:txBody>
          <a:bodyPr wrap="square">
            <a:spAutoFit/>
          </a:bodyPr>
          <a:lstStyle/>
          <a:p>
            <a:pPr marL="63500" marR="45720">
              <a:lnSpc>
                <a:spcPct val="150000"/>
              </a:lnSpc>
              <a:spcBef>
                <a:spcPts val="800"/>
              </a:spcBef>
              <a:spcAft>
                <a:spcPts val="0"/>
              </a:spcAft>
            </a:pPr>
            <a:r>
              <a:rPr lang="ru-RU" b="1" dirty="0">
                <a:effectLst/>
                <a:latin typeface="Favorit Pro Medium" panose="02000006030000020004" pitchFamily="2" charset="0"/>
                <a:ea typeface="Favorit Pro Medium" panose="02000006030000020004" pitchFamily="2" charset="0"/>
              </a:rPr>
              <a:t>Уровни функционирования молодежных парламентов:</a:t>
            </a:r>
            <a:endParaRPr lang="en-US" b="1" dirty="0">
              <a:effectLst/>
              <a:latin typeface="Favorit Pro Medium" panose="02000006030000020004" pitchFamily="2" charset="0"/>
              <a:ea typeface="Favorit Pro Medium" panose="02000006030000020004" pitchFamily="2" charset="0"/>
            </a:endParaRPr>
          </a:p>
          <a:p>
            <a:pPr marL="63500" marR="45720">
              <a:lnSpc>
                <a:spcPct val="150000"/>
              </a:lnSpc>
              <a:spcBef>
                <a:spcPts val="800"/>
              </a:spcBef>
              <a:spcAft>
                <a:spcPts val="0"/>
              </a:spcAft>
            </a:pPr>
            <a:endParaRPr lang="ru-RU" b="1" dirty="0">
              <a:effectLst/>
              <a:latin typeface="Favorit Pro Medium" panose="02000006030000020004" pitchFamily="2" charset="0"/>
              <a:ea typeface="Favorit Pro Medium" panose="02000006030000020004" pitchFamily="2" charset="0"/>
            </a:endParaRPr>
          </a:p>
          <a:p>
            <a:pPr marL="406400" marR="45720" indent="-342900">
              <a:lnSpc>
                <a:spcPts val="258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федеральный;</a:t>
            </a:r>
          </a:p>
          <a:p>
            <a:pPr marL="406400" marR="45720" indent="-342900">
              <a:lnSpc>
                <a:spcPts val="2580"/>
              </a:lnSpc>
              <a:spcBef>
                <a:spcPts val="800"/>
              </a:spcBef>
              <a:spcAft>
                <a:spcPts val="0"/>
              </a:spcAft>
              <a:buFont typeface="Arial" panose="020B0604020202020204" pitchFamily="34" charset="0"/>
              <a:buChar char="•"/>
            </a:pPr>
            <a:r>
              <a:rPr lang="ru-RU" dirty="0">
                <a:latin typeface="Favorit Pro Book" panose="02000006030000020004" pitchFamily="2" charset="0"/>
                <a:ea typeface="Favorit Pro Book" panose="02000006030000020004" pitchFamily="2" charset="0"/>
              </a:rPr>
              <a:t>региональный;</a:t>
            </a:r>
          </a:p>
          <a:p>
            <a:pPr marL="406400" marR="45720" indent="-342900">
              <a:lnSpc>
                <a:spcPts val="258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муниципальный.</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pic>
        <p:nvPicPr>
          <p:cNvPr id="4" name="Рисунок 3">
            <a:extLst>
              <a:ext uri="{FF2B5EF4-FFF2-40B4-BE49-F238E27FC236}">
                <a16:creationId xmlns:a16="http://schemas.microsoft.com/office/drawing/2014/main" id="{5A1EC0CF-E0F2-3532-7B99-4D3E61B0ACB4}"/>
              </a:ext>
            </a:extLst>
          </p:cNvPr>
          <p:cNvPicPr>
            <a:picLocks noChangeAspect="1"/>
          </p:cNvPicPr>
          <p:nvPr/>
        </p:nvPicPr>
        <p:blipFill>
          <a:blip r:embed="rId4"/>
          <a:stretch>
            <a:fillRect/>
          </a:stretch>
        </p:blipFill>
        <p:spPr>
          <a:xfrm>
            <a:off x="3245881" y="2831025"/>
            <a:ext cx="7098431" cy="3608229"/>
          </a:xfrm>
          <a:prstGeom prst="rect">
            <a:avLst/>
          </a:prstGeom>
        </p:spPr>
      </p:pic>
    </p:spTree>
    <p:extLst>
      <p:ext uri="{BB962C8B-B14F-4D97-AF65-F5344CB8AC3E}">
        <p14:creationId xmlns:p14="http://schemas.microsoft.com/office/powerpoint/2010/main" val="215067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2007064" y="1809843"/>
            <a:ext cx="5822121" cy="1154162"/>
          </a:xfrm>
          <a:prstGeom prst="rect">
            <a:avLst/>
          </a:prstGeom>
          <a:noFill/>
        </p:spPr>
        <p:txBody>
          <a:bodyPr wrap="square">
            <a:spAutoFit/>
          </a:bodyPr>
          <a:lstStyle/>
          <a:p>
            <a:r>
              <a:rPr lang="ru-RU" sz="2300" dirty="0">
                <a:latin typeface="Favorit Pro Medium" panose="02000006030000020004" pitchFamily="2" charset="0"/>
                <a:ea typeface="Favorit Pro Medium" panose="02000006030000020004" pitchFamily="2" charset="0"/>
              </a:rPr>
              <a:t>Общественная молодежная палата при Государственной Думе Федерального Собрания Российской Федерации</a:t>
            </a:r>
          </a:p>
        </p:txBody>
      </p:sp>
      <p:pic>
        <p:nvPicPr>
          <p:cNvPr id="2" name="Рисунок 1">
            <a:extLst>
              <a:ext uri="{FF2B5EF4-FFF2-40B4-BE49-F238E27FC236}">
                <a16:creationId xmlns:a16="http://schemas.microsoft.com/office/drawing/2014/main" id="{4B31C4A2-24ED-53D6-C3CD-439369E7B9B3}"/>
              </a:ext>
            </a:extLst>
          </p:cNvPr>
          <p:cNvPicPr>
            <a:picLocks noChangeAspect="1"/>
          </p:cNvPicPr>
          <p:nvPr/>
        </p:nvPicPr>
        <p:blipFill>
          <a:blip r:embed="rId7"/>
          <a:stretch>
            <a:fillRect/>
          </a:stretch>
        </p:blipFill>
        <p:spPr>
          <a:xfrm>
            <a:off x="1596621" y="3037575"/>
            <a:ext cx="3689586" cy="2421772"/>
          </a:xfrm>
          <a:prstGeom prst="rect">
            <a:avLst/>
          </a:prstGeom>
        </p:spPr>
      </p:pic>
    </p:spTree>
    <p:extLst>
      <p:ext uri="{BB962C8B-B14F-4D97-AF65-F5344CB8AC3E}">
        <p14:creationId xmlns:p14="http://schemas.microsoft.com/office/powerpoint/2010/main" val="3617917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27816" y="2244807"/>
            <a:ext cx="7333555" cy="2952988"/>
          </a:xfrm>
          <a:prstGeom prst="rect">
            <a:avLst/>
          </a:prstGeom>
          <a:noFill/>
        </p:spPr>
        <p:txBody>
          <a:bodyPr wrap="square">
            <a:spAutoFit/>
          </a:bodyPr>
          <a:lstStyle/>
          <a:p>
            <a:pPr algn="just">
              <a:lnSpc>
                <a:spcPct val="150000"/>
              </a:lnSpc>
            </a:pPr>
            <a:r>
              <a:rPr lang="ru-RU" sz="1800" dirty="0">
                <a:effectLst/>
                <a:latin typeface="Favorit Pro Book" panose="02000006030000020004" pitchFamily="2" charset="0"/>
                <a:ea typeface="Favorit Pro Book" panose="02000006030000020004" pitchFamily="2" charset="0"/>
                <a:cs typeface="Times New Roman" panose="02020603050405020304" pitchFamily="18" charset="0"/>
              </a:rPr>
              <a:t>Действует на основании Положения от 8 августа 2004 года; является постоянно действующим совещательным органом при Совете Федерации. 24 ноября 2004 года состоялась первая Сессия. На Сессии за основу был принят Регламент молодежной ассамблеи, создана рабочая группа по его доработке, выбраны руководящие органы ассамблеи, определены приоритетные направления работы. </a:t>
            </a:r>
          </a:p>
        </p:txBody>
      </p:sp>
    </p:spTree>
    <p:extLst>
      <p:ext uri="{BB962C8B-B14F-4D97-AF65-F5344CB8AC3E}">
        <p14:creationId xmlns:p14="http://schemas.microsoft.com/office/powerpoint/2010/main" val="2357010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2007064" y="1774230"/>
            <a:ext cx="5822121" cy="1154162"/>
          </a:xfrm>
          <a:prstGeom prst="rect">
            <a:avLst/>
          </a:prstGeom>
          <a:noFill/>
        </p:spPr>
        <p:txBody>
          <a:bodyPr wrap="square">
            <a:spAutoFit/>
          </a:bodyPr>
          <a:lstStyle/>
          <a:p>
            <a:r>
              <a:rPr lang="ru-RU" sz="2300" dirty="0">
                <a:latin typeface="Favorit Pro Medium" panose="02000006030000020004" pitchFamily="2" charset="0"/>
                <a:ea typeface="Favorit Pro Medium" panose="02000006030000020004" pitchFamily="2" charset="0"/>
              </a:rPr>
              <a:t>Палата молодых законодателей</a:t>
            </a:r>
          </a:p>
          <a:p>
            <a:r>
              <a:rPr lang="ru-RU" sz="2300" dirty="0">
                <a:latin typeface="Favorit Pro Medium" panose="02000006030000020004" pitchFamily="2" charset="0"/>
                <a:ea typeface="Favorit Pro Medium" panose="02000006030000020004" pitchFamily="2" charset="0"/>
              </a:rPr>
              <a:t>при Совете Федерации Федерального </a:t>
            </a:r>
            <a:endParaRPr lang="en-US" sz="2300" dirty="0">
              <a:latin typeface="Favorit Pro Medium" panose="02000006030000020004" pitchFamily="2" charset="0"/>
              <a:ea typeface="Favorit Pro Medium" panose="02000006030000020004" pitchFamily="2" charset="0"/>
            </a:endParaRPr>
          </a:p>
          <a:p>
            <a:r>
              <a:rPr lang="ru-RU" sz="2300" dirty="0">
                <a:latin typeface="Favorit Pro Medium" panose="02000006030000020004" pitchFamily="2" charset="0"/>
                <a:ea typeface="Favorit Pro Medium" panose="02000006030000020004" pitchFamily="2" charset="0"/>
              </a:rPr>
              <a:t>Собрания Российской Федерации </a:t>
            </a:r>
          </a:p>
        </p:txBody>
      </p:sp>
      <p:pic>
        <p:nvPicPr>
          <p:cNvPr id="16" name="Рисунок 15">
            <a:extLst>
              <a:ext uri="{FF2B5EF4-FFF2-40B4-BE49-F238E27FC236}">
                <a16:creationId xmlns:a16="http://schemas.microsoft.com/office/drawing/2014/main" id="{37BDF3B7-E685-491B-A187-C80CC5AC9695}"/>
              </a:ext>
            </a:extLst>
          </p:cNvPr>
          <p:cNvPicPr>
            <a:picLocks noChangeAspect="1"/>
          </p:cNvPicPr>
          <p:nvPr/>
        </p:nvPicPr>
        <p:blipFill>
          <a:blip r:embed="rId7"/>
          <a:stretch>
            <a:fillRect/>
          </a:stretch>
        </p:blipFill>
        <p:spPr>
          <a:xfrm>
            <a:off x="1575772" y="3036675"/>
            <a:ext cx="3745669" cy="2456699"/>
          </a:xfrm>
          <a:prstGeom prst="rect">
            <a:avLst/>
          </a:prstGeom>
        </p:spPr>
      </p:pic>
    </p:spTree>
    <p:extLst>
      <p:ext uri="{BB962C8B-B14F-4D97-AF65-F5344CB8AC3E}">
        <p14:creationId xmlns:p14="http://schemas.microsoft.com/office/powerpoint/2010/main" val="284328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44423" y="1647380"/>
            <a:ext cx="7333555" cy="3760260"/>
          </a:xfrm>
          <a:prstGeom prst="rect">
            <a:avLst/>
          </a:prstGeom>
          <a:noFill/>
        </p:spPr>
        <p:txBody>
          <a:bodyPr wrap="square">
            <a:spAutoFit/>
          </a:bodyPr>
          <a:lstStyle/>
          <a:p>
            <a:pPr marL="63500" marR="45720" algn="just">
              <a:lnSpc>
                <a:spcPts val="2800"/>
              </a:lnSpc>
              <a:spcBef>
                <a:spcPts val="800"/>
              </a:spcBef>
              <a:spcAft>
                <a:spcPts val="0"/>
              </a:spcAft>
            </a:pPr>
            <a:r>
              <a:rPr lang="ru-RU" sz="1900" dirty="0">
                <a:effectLst/>
                <a:latin typeface="Favorit Pro Book" panose="02000006030000020004" pitchFamily="2" charset="0"/>
                <a:ea typeface="Favorit Pro Book" panose="02000006030000020004" pitchFamily="2" charset="0"/>
              </a:rPr>
              <a:t>Создана в 2012 году по инициативе председателя верхней палаты парламента Валентины Ивановны Матвиенко. Координатор Палаты – Александр Георгиевич Варфоломеев, первый заместитель председателя Комитета Совета Федерации по социальной политике.</a:t>
            </a:r>
            <a:endParaRPr lang="en-US" sz="1900" dirty="0">
              <a:effectLst/>
              <a:latin typeface="Favorit Pro Book" panose="02000006030000020004" pitchFamily="2" charset="0"/>
              <a:ea typeface="Favorit Pro Book" panose="02000006030000020004" pitchFamily="2" charset="0"/>
            </a:endParaRPr>
          </a:p>
          <a:p>
            <a:pPr marL="63500" marR="45720" algn="just">
              <a:lnSpc>
                <a:spcPts val="2800"/>
              </a:lnSpc>
              <a:spcBef>
                <a:spcPts val="800"/>
              </a:spcBef>
              <a:spcAft>
                <a:spcPts val="0"/>
              </a:spcAft>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Палатой молодых законодателей были инициированы </a:t>
            </a:r>
            <a:b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и поддержаны содержательные поправки к целому ряду законопроектов, например, «О молодежной политике», </a:t>
            </a:r>
            <a:b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 государственной социальной помощи», «Об отходах производства и потребления» и другим.</a:t>
            </a:r>
            <a:endParaRPr lang="ru-RU" sz="1900" dirty="0">
              <a:effectLst/>
              <a:latin typeface="Favorit Pro Book" panose="02000006030000020004" pitchFamily="2" charset="0"/>
              <a:ea typeface="Favorit Pro Book" panose="02000006030000020004" pitchFamily="2" charset="0"/>
            </a:endParaRPr>
          </a:p>
        </p:txBody>
      </p:sp>
    </p:spTree>
    <p:extLst>
      <p:ext uri="{BB962C8B-B14F-4D97-AF65-F5344CB8AC3E}">
        <p14:creationId xmlns:p14="http://schemas.microsoft.com/office/powerpoint/2010/main" val="29077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1951648" y="1790462"/>
            <a:ext cx="5822121" cy="1154162"/>
          </a:xfrm>
          <a:prstGeom prst="rect">
            <a:avLst/>
          </a:prstGeom>
          <a:noFill/>
        </p:spPr>
        <p:txBody>
          <a:bodyPr wrap="square">
            <a:spAutoFit/>
          </a:bodyPr>
          <a:lstStyle/>
          <a:p>
            <a:pPr marL="63500" marR="45720">
              <a:spcBef>
                <a:spcPts val="800"/>
              </a:spcBef>
              <a:spcAft>
                <a:spcPts val="0"/>
              </a:spcAft>
            </a:pPr>
            <a:r>
              <a:rPr lang="ru-RU" sz="2300" dirty="0">
                <a:effectLst/>
                <a:latin typeface="Favorit Pro Medium" panose="02000006030000020004" pitchFamily="2" charset="0"/>
                <a:ea typeface="Favorit Pro Medium" panose="02000006030000020004" pitchFamily="2" charset="0"/>
              </a:rPr>
              <a:t>Молодежный парламент </a:t>
            </a:r>
            <a:br>
              <a:rPr lang="en-US"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при Законодательном Собрании Калининградской области</a:t>
            </a:r>
          </a:p>
        </p:txBody>
      </p:sp>
      <p:pic>
        <p:nvPicPr>
          <p:cNvPr id="2" name="Рисунок 1">
            <a:extLst>
              <a:ext uri="{FF2B5EF4-FFF2-40B4-BE49-F238E27FC236}">
                <a16:creationId xmlns:a16="http://schemas.microsoft.com/office/drawing/2014/main" id="{170DFECD-F3E2-1001-4970-CBBB3FD7F2AC}"/>
              </a:ext>
            </a:extLst>
          </p:cNvPr>
          <p:cNvPicPr>
            <a:picLocks noChangeAspect="1"/>
          </p:cNvPicPr>
          <p:nvPr/>
        </p:nvPicPr>
        <p:blipFill>
          <a:blip r:embed="rId7"/>
          <a:stretch>
            <a:fillRect/>
          </a:stretch>
        </p:blipFill>
        <p:spPr>
          <a:xfrm>
            <a:off x="1578795" y="3019233"/>
            <a:ext cx="3690710" cy="2456699"/>
          </a:xfrm>
          <a:prstGeom prst="rect">
            <a:avLst/>
          </a:prstGeom>
        </p:spPr>
      </p:pic>
    </p:spTree>
    <p:extLst>
      <p:ext uri="{BB962C8B-B14F-4D97-AF65-F5344CB8AC3E}">
        <p14:creationId xmlns:p14="http://schemas.microsoft.com/office/powerpoint/2010/main" val="3332304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30235" y="1655671"/>
            <a:ext cx="7296859" cy="3806363"/>
          </a:xfrm>
          <a:prstGeom prst="rect">
            <a:avLst/>
          </a:prstGeom>
          <a:noFill/>
        </p:spPr>
        <p:txBody>
          <a:bodyPr wrap="square">
            <a:spAutoFit/>
          </a:bodyPr>
          <a:lstStyle/>
          <a:p>
            <a:pPr marL="63500" marR="45720" algn="just">
              <a:lnSpc>
                <a:spcPts val="2800"/>
              </a:lnSpc>
              <a:spcBef>
                <a:spcPts val="800"/>
              </a:spcBef>
              <a:spcAft>
                <a:spcPts val="0"/>
              </a:spcAft>
            </a:pPr>
            <a:r>
              <a:rPr lang="ru-RU" sz="1900" dirty="0">
                <a:solidFill>
                  <a:srgbClr val="000000"/>
                </a:solidFill>
                <a:effectLst/>
                <a:latin typeface="Favorit Pro Book" panose="02000006030000020004" pitchFamily="2" charset="0"/>
                <a:ea typeface="Favorit Pro Book" panose="02000006030000020004" pitchFamily="2" charset="0"/>
              </a:rPr>
              <a:t>Создан 24 декабря 1999 года. Председатель Молодежного парламента – </a:t>
            </a:r>
            <a:r>
              <a:rPr lang="ru-RU" sz="1900" dirty="0">
                <a:solidFill>
                  <a:srgbClr val="000000"/>
                </a:solidFill>
                <a:latin typeface="Favorit Pro Book" panose="02000006030000020004" pitchFamily="2" charset="0"/>
                <a:ea typeface="Favorit Pro Book" panose="02000006030000020004" pitchFamily="2" charset="0"/>
              </a:rPr>
              <a:t>Марина Александровна </a:t>
            </a:r>
            <a:r>
              <a:rPr lang="ru-RU" sz="1900" dirty="0" err="1">
                <a:solidFill>
                  <a:srgbClr val="000000"/>
                </a:solidFill>
                <a:latin typeface="Favorit Pro Book" panose="02000006030000020004" pitchFamily="2" charset="0"/>
                <a:ea typeface="Favorit Pro Book" panose="02000006030000020004" pitchFamily="2" charset="0"/>
              </a:rPr>
              <a:t>Икаева</a:t>
            </a:r>
            <a:r>
              <a:rPr lang="ru-RU" sz="1900" dirty="0">
                <a:solidFill>
                  <a:srgbClr val="000000"/>
                </a:solidFill>
                <a:latin typeface="Favorit Pro Book" panose="02000006030000020004" pitchFamily="2" charset="0"/>
                <a:ea typeface="Favorit Pro Book" panose="02000006030000020004" pitchFamily="2" charset="0"/>
              </a:rPr>
              <a:t>.</a:t>
            </a:r>
          </a:p>
          <a:p>
            <a:pPr algn="just">
              <a:lnSpc>
                <a:spcPts val="2800"/>
              </a:lnSpc>
              <a:spcBef>
                <a:spcPts val="1200"/>
              </a:spcBef>
            </a:pPr>
            <a:r>
              <a:rPr lang="ru-RU" sz="1900" dirty="0">
                <a:solidFill>
                  <a:srgbClr val="000000"/>
                </a:solidFill>
                <a:effectLst/>
                <a:latin typeface="Favorit Pro Book" panose="02000006030000020004" pitchFamily="2" charset="0"/>
                <a:ea typeface="Favorit Pro Book" panose="02000006030000020004" pitchFamily="2" charset="0"/>
                <a:cs typeface="Times New Roman" panose="02020603050405020304" pitchFamily="18" charset="0"/>
              </a:rPr>
              <a:t>Делегатами были предложены поправки к ряду законов области: «</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 бесплатной юридической помощи </a:t>
            </a:r>
            <a:b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в Калининградской области», «Об охране зеленых насаждений», внесение изменений в Кодекс Калининградской области об административных правонарушениях «О нарушении тишины», </a:t>
            </a:r>
            <a:r>
              <a:rPr lang="ru-RU" sz="1900" dirty="0">
                <a:solidFill>
                  <a:srgbClr val="000000"/>
                </a:solidFill>
                <a:effectLst/>
                <a:latin typeface="Favorit Pro Book" panose="02000006030000020004" pitchFamily="2" charset="0"/>
                <a:ea typeface="Favorit Pro Book" panose="02000006030000020004" pitchFamily="2" charset="0"/>
                <a:cs typeface="Times New Roman" panose="02020603050405020304" pitchFamily="18" charset="0"/>
              </a:rPr>
              <a:t>в региональный закон «Об основах региональной экологической политики Калининградской области» и другие.</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p:txBody>
      </p:sp>
    </p:spTree>
    <p:extLst>
      <p:ext uri="{BB962C8B-B14F-4D97-AF65-F5344CB8AC3E}">
        <p14:creationId xmlns:p14="http://schemas.microsoft.com/office/powerpoint/2010/main" val="388770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pic>
        <p:nvPicPr>
          <p:cNvPr id="3" name="Рисунок 2">
            <a:extLst>
              <a:ext uri="{FF2B5EF4-FFF2-40B4-BE49-F238E27FC236}">
                <a16:creationId xmlns:a16="http://schemas.microsoft.com/office/drawing/2014/main" id="{176B1853-B92F-3D85-3802-22FA88D2E58A}"/>
              </a:ext>
            </a:extLst>
          </p:cNvPr>
          <p:cNvPicPr>
            <a:picLocks noChangeAspect="1"/>
          </p:cNvPicPr>
          <p:nvPr/>
        </p:nvPicPr>
        <p:blipFill>
          <a:blip r:embed="rId7"/>
          <a:stretch>
            <a:fillRect/>
          </a:stretch>
        </p:blipFill>
        <p:spPr>
          <a:xfrm>
            <a:off x="1600568" y="3019233"/>
            <a:ext cx="3771850" cy="2510710"/>
          </a:xfrm>
          <a:prstGeom prst="rect">
            <a:avLst/>
          </a:prstGeom>
        </p:spPr>
      </p:pic>
      <p:sp>
        <p:nvSpPr>
          <p:cNvPr id="4" name="TextBox 3">
            <a:extLst>
              <a:ext uri="{FF2B5EF4-FFF2-40B4-BE49-F238E27FC236}">
                <a16:creationId xmlns:a16="http://schemas.microsoft.com/office/drawing/2014/main" id="{DF935AB8-B6C3-6FD0-FE49-1F817993287E}"/>
              </a:ext>
            </a:extLst>
          </p:cNvPr>
          <p:cNvSpPr txBox="1"/>
          <p:nvPr/>
        </p:nvSpPr>
        <p:spPr>
          <a:xfrm>
            <a:off x="1922388" y="1790462"/>
            <a:ext cx="5822121" cy="1041311"/>
          </a:xfrm>
          <a:prstGeom prst="rect">
            <a:avLst/>
          </a:prstGeom>
          <a:noFill/>
        </p:spPr>
        <p:txBody>
          <a:bodyPr wrap="square">
            <a:spAutoFit/>
          </a:bodyPr>
          <a:lstStyle/>
          <a:p>
            <a:pPr marL="63500" marR="45720" algn="just">
              <a:lnSpc>
                <a:spcPts val="3160"/>
              </a:lnSpc>
              <a:spcBef>
                <a:spcPts val="800"/>
              </a:spcBef>
              <a:spcAft>
                <a:spcPts val="0"/>
              </a:spcAft>
            </a:pPr>
            <a:r>
              <a:rPr lang="ru-RU" sz="2800" dirty="0">
                <a:effectLst/>
                <a:latin typeface="Favorit Pro Medium" panose="02000006030000020004" pitchFamily="2" charset="0"/>
                <a:ea typeface="Favorit Pro Medium" panose="02000006030000020004" pitchFamily="2" charset="0"/>
              </a:rPr>
              <a:t>Молодежный Парламент </a:t>
            </a:r>
            <a:endParaRPr lang="en-US" sz="2800" dirty="0">
              <a:effectLst/>
              <a:latin typeface="Favorit Pro Medium" panose="02000006030000020004" pitchFamily="2" charset="0"/>
              <a:ea typeface="Favorit Pro Medium" panose="02000006030000020004" pitchFamily="2" charset="0"/>
            </a:endParaRPr>
          </a:p>
          <a:p>
            <a:pPr marL="63500" marR="45720" algn="just">
              <a:lnSpc>
                <a:spcPts val="3160"/>
              </a:lnSpc>
              <a:spcBef>
                <a:spcPts val="800"/>
              </a:spcBef>
              <a:spcAft>
                <a:spcPts val="0"/>
              </a:spcAft>
            </a:pPr>
            <a:r>
              <a:rPr lang="ru-RU" sz="2800" dirty="0">
                <a:effectLst/>
                <a:latin typeface="Favorit Pro Medium" panose="02000006030000020004" pitchFamily="2" charset="0"/>
                <a:ea typeface="Favorit Pro Medium" panose="02000006030000020004" pitchFamily="2" charset="0"/>
              </a:rPr>
              <a:t>Алтайского края</a:t>
            </a:r>
          </a:p>
        </p:txBody>
      </p:sp>
    </p:spTree>
    <p:extLst>
      <p:ext uri="{BB962C8B-B14F-4D97-AF65-F5344CB8AC3E}">
        <p14:creationId xmlns:p14="http://schemas.microsoft.com/office/powerpoint/2010/main" val="4097802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48910" y="2138720"/>
            <a:ext cx="7317880" cy="3165162"/>
          </a:xfrm>
          <a:prstGeom prst="rect">
            <a:avLst/>
          </a:prstGeom>
          <a:noFill/>
        </p:spPr>
        <p:txBody>
          <a:bodyPr wrap="square">
            <a:spAutoFit/>
          </a:bodyPr>
          <a:lstStyle/>
          <a:p>
            <a:pPr algn="just">
              <a:lnSpc>
                <a:spcPts val="2800"/>
              </a:lnSpc>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Создан в 2002 году при Алтайском краевом Законодательном Собрании. Председатель –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Артем Евгеньевич Сафонов. </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a:p>
            <a:pPr algn="just">
              <a:lnSpc>
                <a:spcPts val="2800"/>
              </a:lnSpc>
              <a:spcBef>
                <a:spcPts val="1800"/>
              </a:spcBef>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За весь период работы на сессиях Молодежного Парламента Алтайского края обсуждалось более 60 различных законодательных инициатив: об ответственности за продажу несовершеннолетним </a:t>
            </a:r>
            <a:r>
              <a:rPr lang="ru-RU" sz="1900" dirty="0" err="1">
                <a:effectLst/>
                <a:latin typeface="Favorit Pro Book" panose="02000006030000020004" pitchFamily="2" charset="0"/>
                <a:ea typeface="Favorit Pro Book" panose="02000006030000020004" pitchFamily="2" charset="0"/>
                <a:cs typeface="Times New Roman" panose="02020603050405020304" pitchFamily="18" charset="0"/>
              </a:rPr>
              <a:t>вейпов</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табака, </a:t>
            </a:r>
            <a:r>
              <a:rPr lang="ru-RU" sz="1900" dirty="0" err="1">
                <a:effectLst/>
                <a:latin typeface="Favorit Pro Book" panose="02000006030000020004" pitchFamily="2" charset="0"/>
                <a:ea typeface="Favorit Pro Book" panose="02000006030000020004" pitchFamily="2" charset="0"/>
                <a:cs typeface="Times New Roman" panose="02020603050405020304" pitchFamily="18" charset="0"/>
              </a:rPr>
              <a:t>снюсов</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энергетиков, предложения по статусу добровольца</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 и другие.</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p:txBody>
      </p:sp>
    </p:spTree>
    <p:extLst>
      <p:ext uri="{BB962C8B-B14F-4D97-AF65-F5344CB8AC3E}">
        <p14:creationId xmlns:p14="http://schemas.microsoft.com/office/powerpoint/2010/main" val="79383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599759"/>
            <a:ext cx="7474857" cy="4843314"/>
          </a:xfrm>
          <a:prstGeom prst="rect">
            <a:avLst/>
          </a:prstGeom>
          <a:noFill/>
        </p:spPr>
        <p:txBody>
          <a:bodyPr wrap="square">
            <a:spAutoFit/>
          </a:bodyPr>
          <a:lstStyle/>
          <a:p>
            <a:pPr marL="63500" marR="45720" algn="just">
              <a:lnSpc>
                <a:spcPct val="150000"/>
              </a:lnSpc>
              <a:spcBef>
                <a:spcPts val="800"/>
              </a:spcBef>
            </a:pPr>
            <a:r>
              <a:rPr lang="ru-RU" b="1" dirty="0">
                <a:effectLst/>
                <a:latin typeface="Favorit Pro" panose="02000006030000020004" pitchFamily="2" charset="0"/>
                <a:ea typeface="Favorit Pro" panose="02000006030000020004" pitchFamily="2" charset="0"/>
              </a:rPr>
              <a:t>Цели молодежных парламентов в современной России:</a:t>
            </a:r>
          </a:p>
          <a:p>
            <a:pPr marL="406400" marR="45720" indent="-342900" algn="just">
              <a:lnSpc>
                <a:spcPts val="35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привлечение молодежи к активному участию </a:t>
            </a:r>
            <a:br>
              <a:rPr lang="ru-RU"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в жизнедеятельности государства;</a:t>
            </a:r>
          </a:p>
          <a:p>
            <a:pPr marL="406400" marR="45720" indent="-342900" algn="just">
              <a:lnSpc>
                <a:spcPts val="35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разработка и реализация эффективной молодежной политики путем представления законных интересов молодых граждан и общественно значимых идей в различных молодежных общественных консультативно-совещательных структурах. </a:t>
            </a:r>
          </a:p>
          <a:p>
            <a:pPr marL="63500" marR="45720" algn="just">
              <a:lnSpc>
                <a:spcPct val="150000"/>
              </a:lnSpc>
              <a:spcBef>
                <a:spcPts val="800"/>
              </a:spcBef>
            </a:pPr>
            <a:endParaRPr lang="ru-RU" b="1" dirty="0">
              <a:effectLst/>
              <a:latin typeface="Favorit Pro" panose="02000006030000020004" pitchFamily="2" charset="0"/>
              <a:ea typeface="Favorit Pro" panose="02000006030000020004" pitchFamily="2" charset="0"/>
            </a:endParaRPr>
          </a:p>
          <a:p>
            <a:pPr marL="63500" marR="45720" algn="just">
              <a:lnSpc>
                <a:spcPct val="150000"/>
              </a:lnSpc>
              <a:spcBef>
                <a:spcPts val="800"/>
              </a:spcBef>
            </a:pPr>
            <a:endParaRPr lang="ru-RU" b="1" dirty="0">
              <a:effectLst/>
              <a:latin typeface="Favorit Pro" panose="02000006030000020004" pitchFamily="2" charset="0"/>
              <a:ea typeface="Favorit Pro" panose="02000006030000020004" pitchFamily="2" charset="0"/>
            </a:endParaRPr>
          </a:p>
        </p:txBody>
      </p:sp>
    </p:spTree>
    <p:extLst>
      <p:ext uri="{BB962C8B-B14F-4D97-AF65-F5344CB8AC3E}">
        <p14:creationId xmlns:p14="http://schemas.microsoft.com/office/powerpoint/2010/main" val="359558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1941242" y="1790462"/>
            <a:ext cx="5822121" cy="1154162"/>
          </a:xfrm>
          <a:prstGeom prst="rect">
            <a:avLst/>
          </a:prstGeom>
          <a:noFill/>
        </p:spPr>
        <p:txBody>
          <a:bodyPr wrap="square">
            <a:spAutoFit/>
          </a:bodyPr>
          <a:lstStyle/>
          <a:p>
            <a:pPr marL="63500" marR="45720">
              <a:spcBef>
                <a:spcPts val="800"/>
              </a:spcBef>
              <a:spcAft>
                <a:spcPts val="0"/>
              </a:spcAft>
            </a:pPr>
            <a:r>
              <a:rPr lang="ru-RU" sz="2300" dirty="0">
                <a:effectLst/>
                <a:latin typeface="Favorit Pro Medium" panose="02000006030000020004" pitchFamily="2" charset="0"/>
                <a:ea typeface="Favorit Pro Medium" panose="02000006030000020004" pitchFamily="2" charset="0"/>
              </a:rPr>
              <a:t>Молодежная общественная палата </a:t>
            </a:r>
            <a:br>
              <a:rPr lang="en-US"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при Законодательной Думе </a:t>
            </a:r>
            <a:br>
              <a:rPr lang="en-US"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Хабаровского края</a:t>
            </a:r>
          </a:p>
        </p:txBody>
      </p:sp>
      <p:pic>
        <p:nvPicPr>
          <p:cNvPr id="2" name="Рисунок 1">
            <a:extLst>
              <a:ext uri="{FF2B5EF4-FFF2-40B4-BE49-F238E27FC236}">
                <a16:creationId xmlns:a16="http://schemas.microsoft.com/office/drawing/2014/main" id="{47798FFA-85A3-BD05-D757-1DA5C7EDCAAB}"/>
              </a:ext>
            </a:extLst>
          </p:cNvPr>
          <p:cNvPicPr>
            <a:picLocks noChangeAspect="1"/>
          </p:cNvPicPr>
          <p:nvPr/>
        </p:nvPicPr>
        <p:blipFill>
          <a:blip r:embed="rId7"/>
          <a:stretch>
            <a:fillRect/>
          </a:stretch>
        </p:blipFill>
        <p:spPr>
          <a:xfrm>
            <a:off x="1612347" y="3026548"/>
            <a:ext cx="3724245" cy="3141618"/>
          </a:xfrm>
          <a:prstGeom prst="rect">
            <a:avLst/>
          </a:prstGeom>
        </p:spPr>
      </p:pic>
    </p:spTree>
    <p:extLst>
      <p:ext uri="{BB962C8B-B14F-4D97-AF65-F5344CB8AC3E}">
        <p14:creationId xmlns:p14="http://schemas.microsoft.com/office/powerpoint/2010/main" val="1674148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29222" y="1641891"/>
            <a:ext cx="7333555" cy="3814890"/>
          </a:xfrm>
          <a:prstGeom prst="rect">
            <a:avLst/>
          </a:prstGeom>
          <a:noFill/>
        </p:spPr>
        <p:txBody>
          <a:bodyPr wrap="square">
            <a:spAutoFit/>
          </a:bodyPr>
          <a:lstStyle/>
          <a:p>
            <a:pPr algn="just">
              <a:lnSpc>
                <a:spcPts val="2800"/>
              </a:lnSpc>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Д</a:t>
            </a:r>
            <a:r>
              <a:rPr lang="ru-RU" sz="1900" dirty="0">
                <a:solidFill>
                  <a:srgbClr val="000000"/>
                </a:solidFill>
                <a:effectLst/>
                <a:latin typeface="Favorit Pro Book" panose="02000006030000020004" pitchFamily="2" charset="0"/>
                <a:ea typeface="Favorit Pro Book" panose="02000006030000020004" pitchFamily="2" charset="0"/>
                <a:cs typeface="Times New Roman" panose="02020603050405020304" pitchFamily="18" charset="0"/>
              </a:rPr>
              <a:t>ействует с 2004 года, председателем Палаты является </a:t>
            </a:r>
            <a:r>
              <a:rPr lang="ru-RU" sz="1900" dirty="0">
                <a:solidFill>
                  <a:srgbClr val="000000"/>
                </a:solidFill>
                <a:latin typeface="Favorit Pro Book" panose="02000006030000020004" pitchFamily="2" charset="0"/>
                <a:ea typeface="Favorit Pro Book" panose="02000006030000020004" pitchFamily="2" charset="0"/>
                <a:cs typeface="Times New Roman" panose="02020603050405020304" pitchFamily="18" charset="0"/>
              </a:rPr>
              <a:t>Вениамин Сергеевич Стельмах. </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a:p>
            <a:pPr algn="just">
              <a:lnSpc>
                <a:spcPts val="2800"/>
              </a:lnSpc>
              <a:spcBef>
                <a:spcPts val="1200"/>
              </a:spcBef>
            </a:pPr>
            <a:r>
              <a:rPr lang="ru-RU" sz="1900" dirty="0">
                <a:solidFill>
                  <a:srgbClr val="000000"/>
                </a:solidFill>
                <a:effectLst/>
                <a:latin typeface="Favorit Pro Book" panose="02000006030000020004" pitchFamily="2" charset="0"/>
                <a:ea typeface="Favorit Pro Book" panose="02000006030000020004" pitchFamily="2" charset="0"/>
                <a:cs typeface="Times New Roman" panose="02020603050405020304" pitchFamily="18" charset="0"/>
              </a:rPr>
              <a:t>Основной результат деятельности Молодежной общественной палаты – это разработка проектов законов и подзаконных актов, поправок к ним: новой редакции Устава Хабаровского края; «Об обеспечении тишины и покоя граждан на территории Хабаровского края»; «О реализации отдельных полномочий Хабаровского края в области обеспечения граждан бесплатной юридической помощью»; «О реализации Молодежной политики в Хабаровском крае». </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p:txBody>
      </p:sp>
    </p:spTree>
    <p:extLst>
      <p:ext uri="{BB962C8B-B14F-4D97-AF65-F5344CB8AC3E}">
        <p14:creationId xmlns:p14="http://schemas.microsoft.com/office/powerpoint/2010/main" val="213717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1941242" y="1790462"/>
            <a:ext cx="6083642" cy="1154162"/>
          </a:xfrm>
          <a:prstGeom prst="rect">
            <a:avLst/>
          </a:prstGeom>
          <a:noFill/>
        </p:spPr>
        <p:txBody>
          <a:bodyPr wrap="square">
            <a:spAutoFit/>
          </a:bodyPr>
          <a:lstStyle/>
          <a:p>
            <a:pPr marL="63500" marR="45720">
              <a:spcBef>
                <a:spcPts val="800"/>
              </a:spcBef>
              <a:spcAft>
                <a:spcPts val="0"/>
              </a:spcAft>
            </a:pPr>
            <a:r>
              <a:rPr lang="ru-RU" sz="2300" dirty="0">
                <a:effectLst/>
                <a:latin typeface="Favorit Pro Medium" panose="02000006030000020004" pitchFamily="2" charset="0"/>
                <a:ea typeface="Favorit Pro Medium" panose="02000006030000020004" pitchFamily="2" charset="0"/>
              </a:rPr>
              <a:t>Молодежный парламент </a:t>
            </a:r>
            <a:br>
              <a:rPr lang="en-US"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при Законодательном </a:t>
            </a:r>
            <a:br>
              <a:rPr lang="en-US"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Собрании Пермского края</a:t>
            </a:r>
          </a:p>
        </p:txBody>
      </p:sp>
      <p:pic>
        <p:nvPicPr>
          <p:cNvPr id="3" name="Рисунок 2">
            <a:extLst>
              <a:ext uri="{FF2B5EF4-FFF2-40B4-BE49-F238E27FC236}">
                <a16:creationId xmlns:a16="http://schemas.microsoft.com/office/drawing/2014/main" id="{3F0D35BC-CC36-B6F3-134A-A8A316E10353}"/>
              </a:ext>
            </a:extLst>
          </p:cNvPr>
          <p:cNvPicPr>
            <a:picLocks noChangeAspect="1"/>
          </p:cNvPicPr>
          <p:nvPr/>
        </p:nvPicPr>
        <p:blipFill>
          <a:blip r:embed="rId7"/>
          <a:stretch>
            <a:fillRect/>
          </a:stretch>
        </p:blipFill>
        <p:spPr>
          <a:xfrm>
            <a:off x="1597717" y="3028480"/>
            <a:ext cx="3715557" cy="2457920"/>
          </a:xfrm>
          <a:prstGeom prst="rect">
            <a:avLst/>
          </a:prstGeom>
        </p:spPr>
      </p:pic>
    </p:spTree>
    <p:extLst>
      <p:ext uri="{BB962C8B-B14F-4D97-AF65-F5344CB8AC3E}">
        <p14:creationId xmlns:p14="http://schemas.microsoft.com/office/powerpoint/2010/main" val="198039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29222" y="1661981"/>
            <a:ext cx="7333555" cy="4223144"/>
          </a:xfrm>
          <a:prstGeom prst="rect">
            <a:avLst/>
          </a:prstGeom>
          <a:noFill/>
        </p:spPr>
        <p:txBody>
          <a:bodyPr wrap="square">
            <a:spAutoFit/>
          </a:bodyPr>
          <a:lstStyle/>
          <a:p>
            <a:pPr algn="just">
              <a:lnSpc>
                <a:spcPts val="2600"/>
              </a:lnSpc>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Ведет свою деятельность с 2009 года. Председатель </a:t>
            </a:r>
            <a:b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t>VI</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состава –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Арсений Андреевич Коротовских. </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a:p>
            <a:pPr algn="just">
              <a:lnSpc>
                <a:spcPts val="2600"/>
              </a:lnSpc>
              <a:spcBef>
                <a:spcPts val="1200"/>
              </a:spcBef>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Инициативами Молодежного парламента стали: поправки </a:t>
            </a:r>
            <a:b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в проект закона Пермского края «О компенсации фактически произведенных расходов на приобретение абонементных билетов на проезд железнодорожным транспортом общего пользования пригородного сообщения», законопроект </a:t>
            </a:r>
            <a:b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«Об установлении отдельных ограничений в сфере розничной продажи слабоалкогольных тонизирующих напитков» и «О внесении изменений в закон Пермского края “Об административных правонарушениях в Пермском крае”»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 </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и другие.</a:t>
            </a:r>
          </a:p>
        </p:txBody>
      </p:sp>
    </p:spTree>
    <p:extLst>
      <p:ext uri="{BB962C8B-B14F-4D97-AF65-F5344CB8AC3E}">
        <p14:creationId xmlns:p14="http://schemas.microsoft.com/office/powerpoint/2010/main" val="151824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1994487" y="1776526"/>
            <a:ext cx="5822121" cy="800219"/>
          </a:xfrm>
          <a:prstGeom prst="rect">
            <a:avLst/>
          </a:prstGeom>
          <a:noFill/>
        </p:spPr>
        <p:txBody>
          <a:bodyPr wrap="square">
            <a:spAutoFit/>
          </a:bodyPr>
          <a:lstStyle/>
          <a:p>
            <a:pPr marR="45720">
              <a:spcBef>
                <a:spcPts val="800"/>
              </a:spcBef>
              <a:spcAft>
                <a:spcPts val="0"/>
              </a:spcAft>
            </a:pPr>
            <a:r>
              <a:rPr lang="ru-RU" sz="2300" dirty="0">
                <a:effectLst/>
                <a:latin typeface="Favorit Pro Medium" panose="02000006030000020004" pitchFamily="2" charset="0"/>
                <a:ea typeface="Favorit Pro Medium" panose="02000006030000020004" pitchFamily="2" charset="0"/>
              </a:rPr>
              <a:t>Общественная молодежная палата </a:t>
            </a:r>
            <a:br>
              <a:rPr lang="ru-RU"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при Курганской областной Думе</a:t>
            </a:r>
          </a:p>
        </p:txBody>
      </p:sp>
      <p:pic>
        <p:nvPicPr>
          <p:cNvPr id="3" name="Рисунок 2">
            <a:extLst>
              <a:ext uri="{FF2B5EF4-FFF2-40B4-BE49-F238E27FC236}">
                <a16:creationId xmlns:a16="http://schemas.microsoft.com/office/drawing/2014/main" id="{F00B3E1A-FECE-930D-3267-DEE8FA36D4BC}"/>
              </a:ext>
            </a:extLst>
          </p:cNvPr>
          <p:cNvPicPr>
            <a:picLocks noChangeAspect="1"/>
          </p:cNvPicPr>
          <p:nvPr/>
        </p:nvPicPr>
        <p:blipFill>
          <a:blip r:embed="rId7"/>
          <a:stretch>
            <a:fillRect/>
          </a:stretch>
        </p:blipFill>
        <p:spPr>
          <a:xfrm>
            <a:off x="1597717" y="3021830"/>
            <a:ext cx="3724245" cy="2479022"/>
          </a:xfrm>
          <a:prstGeom prst="rect">
            <a:avLst/>
          </a:prstGeom>
        </p:spPr>
      </p:pic>
    </p:spTree>
    <p:extLst>
      <p:ext uri="{BB962C8B-B14F-4D97-AF65-F5344CB8AC3E}">
        <p14:creationId xmlns:p14="http://schemas.microsoft.com/office/powerpoint/2010/main" val="2913314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14044" y="1673696"/>
            <a:ext cx="7355908" cy="4229556"/>
          </a:xfrm>
          <a:prstGeom prst="rect">
            <a:avLst/>
          </a:prstGeom>
          <a:noFill/>
        </p:spPr>
        <p:txBody>
          <a:bodyPr wrap="square">
            <a:spAutoFit/>
          </a:bodyPr>
          <a:lstStyle/>
          <a:p>
            <a:pPr algn="just">
              <a:lnSpc>
                <a:spcPts val="2400"/>
              </a:lnSpc>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Деятельность ведет с 2007 года. Председатель –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Татьяна Владимировна Кузьмина. </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С 2017 года Общественной молодежной палате при Курганской областной Думе предоставлено право законодательной инициативы.</a:t>
            </a:r>
          </a:p>
          <a:p>
            <a:pPr algn="just">
              <a:lnSpc>
                <a:spcPts val="2400"/>
              </a:lnSpc>
              <a:spcBef>
                <a:spcPts val="1200"/>
              </a:spcBef>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Принято около 30 законов Курганской области: «О внесении изменений в закон Курганской области </a:t>
            </a:r>
            <a:r>
              <a:rPr lang="en-US" sz="1900" dirty="0">
                <a:latin typeface="Favorit Pro Book" panose="02000006030000020004" pitchFamily="2" charset="0"/>
                <a:ea typeface="Favorit Pro Book" panose="02000006030000020004" pitchFamily="2" charset="0"/>
                <a:cs typeface="Times New Roman" panose="02020603050405020304" pitchFamily="18" charset="0"/>
              </a:rPr>
              <a:t>“</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 патриотическом воспитании в Курганской области</a:t>
            </a:r>
            <a: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t>”</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«О внесении изменений в закон Курганской области </a:t>
            </a:r>
            <a: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t>“</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 молодежной политике </a:t>
            </a:r>
            <a:b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в Курганской области</a:t>
            </a:r>
            <a:r>
              <a:rPr lang="en-US" sz="1900" dirty="0">
                <a:effectLst/>
                <a:latin typeface="Favorit Pro Book" panose="02000006030000020004" pitchFamily="2" charset="0"/>
                <a:ea typeface="Favorit Pro Book" panose="02000006030000020004" pitchFamily="2" charset="0"/>
                <a:cs typeface="Times New Roman" panose="02020603050405020304" pitchFamily="18" charset="0"/>
              </a:rPr>
              <a:t>”</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предложения по результатам общественной экспертизы проектов закона Курганской области «Об отдельных вопросах обеспечения права граждан на тишину и покой на территории Курганской области» </a:t>
            </a:r>
            <a:b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и другие.</a:t>
            </a:r>
          </a:p>
        </p:txBody>
      </p:sp>
    </p:spTree>
    <p:extLst>
      <p:ext uri="{BB962C8B-B14F-4D97-AF65-F5344CB8AC3E}">
        <p14:creationId xmlns:p14="http://schemas.microsoft.com/office/powerpoint/2010/main" val="335957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3"/>
          <a:stretch>
            <a:fillRect/>
          </a:stretch>
        </p:blipFill>
        <p:spPr>
          <a:xfrm>
            <a:off x="0" y="0"/>
            <a:ext cx="12192000" cy="6920088"/>
          </a:xfrm>
          <a:prstGeom prst="rect">
            <a:avLst/>
          </a:prstGeom>
        </p:spPr>
      </p:pic>
      <p:pic>
        <p:nvPicPr>
          <p:cNvPr id="6" name="Рисунок 5">
            <a:extLst>
              <a:ext uri="{FF2B5EF4-FFF2-40B4-BE49-F238E27FC236}">
                <a16:creationId xmlns:a16="http://schemas.microsoft.com/office/drawing/2014/main" id="{934D7C11-D66F-A6BF-D52E-277B87EDCC40}"/>
              </a:ext>
            </a:extLst>
          </p:cNvPr>
          <p:cNvPicPr>
            <a:picLocks noChangeAspect="1"/>
          </p:cNvPicPr>
          <p:nvPr/>
        </p:nvPicPr>
        <p:blipFill>
          <a:blip r:embed="rId4"/>
          <a:stretch>
            <a:fillRect/>
          </a:stretch>
        </p:blipFill>
        <p:spPr>
          <a:xfrm>
            <a:off x="1212676" y="850008"/>
            <a:ext cx="9403552" cy="5093591"/>
          </a:xfrm>
          <a:prstGeom prst="rect">
            <a:avLst/>
          </a:prstGeom>
        </p:spPr>
      </p:pic>
      <p:pic>
        <p:nvPicPr>
          <p:cNvPr id="8" name="Рисунок 7">
            <a:extLst>
              <a:ext uri="{FF2B5EF4-FFF2-40B4-BE49-F238E27FC236}">
                <a16:creationId xmlns:a16="http://schemas.microsoft.com/office/drawing/2014/main" id="{3DDB5B88-61DC-478E-9DDA-55AF88AA829F}"/>
              </a:ext>
            </a:extLst>
          </p:cNvPr>
          <p:cNvPicPr>
            <a:picLocks noChangeAspect="1"/>
          </p:cNvPicPr>
          <p:nvPr/>
        </p:nvPicPr>
        <p:blipFill>
          <a:blip r:embed="rId5"/>
          <a:stretch>
            <a:fillRect/>
          </a:stretch>
        </p:blipFill>
        <p:spPr>
          <a:xfrm flipV="1">
            <a:off x="6099421" y="3940494"/>
            <a:ext cx="4516807" cy="1997453"/>
          </a:xfrm>
          <a:prstGeom prst="rect">
            <a:avLst/>
          </a:prstGeom>
        </p:spPr>
      </p:pic>
      <p:pic>
        <p:nvPicPr>
          <p:cNvPr id="10" name="Рисунок 9">
            <a:extLst>
              <a:ext uri="{FF2B5EF4-FFF2-40B4-BE49-F238E27FC236}">
                <a16:creationId xmlns:a16="http://schemas.microsoft.com/office/drawing/2014/main" id="{A7F4670D-F162-FEEE-2337-CCCC6BFD0987}"/>
              </a:ext>
            </a:extLst>
          </p:cNvPr>
          <p:cNvPicPr>
            <a:picLocks noChangeAspect="1"/>
          </p:cNvPicPr>
          <p:nvPr/>
        </p:nvPicPr>
        <p:blipFill>
          <a:blip r:embed="rId6"/>
          <a:stretch>
            <a:fillRect/>
          </a:stretch>
        </p:blipFill>
        <p:spPr>
          <a:xfrm>
            <a:off x="8234297" y="1214416"/>
            <a:ext cx="1545527" cy="1553836"/>
          </a:xfrm>
          <a:prstGeom prst="rect">
            <a:avLst/>
          </a:prstGeom>
        </p:spPr>
      </p:pic>
      <p:sp>
        <p:nvSpPr>
          <p:cNvPr id="13" name="TextBox 12">
            <a:extLst>
              <a:ext uri="{FF2B5EF4-FFF2-40B4-BE49-F238E27FC236}">
                <a16:creationId xmlns:a16="http://schemas.microsoft.com/office/drawing/2014/main" id="{5AC99F74-264D-EB1F-463A-7CF9945A4770}"/>
              </a:ext>
            </a:extLst>
          </p:cNvPr>
          <p:cNvSpPr txBox="1"/>
          <p:nvPr/>
        </p:nvSpPr>
        <p:spPr>
          <a:xfrm>
            <a:off x="6521786" y="4307445"/>
            <a:ext cx="3425022" cy="1323439"/>
          </a:xfrm>
          <a:prstGeom prst="rect">
            <a:avLst/>
          </a:prstGeom>
          <a:noFill/>
        </p:spPr>
        <p:txBody>
          <a:bodyPr wrap="square">
            <a:spAutoFit/>
          </a:bodyPr>
          <a:lstStyle/>
          <a:p>
            <a:r>
              <a:rPr lang="ru-RU" sz="1600" dirty="0">
                <a:latin typeface="FAVORITBOOKC" panose="02000503030000020004" pitchFamily="2" charset="0"/>
              </a:rPr>
              <a:t>Анализ практик молодежных </a:t>
            </a:r>
          </a:p>
          <a:p>
            <a:r>
              <a:rPr lang="ru-RU" sz="1600" dirty="0">
                <a:latin typeface="FAVORITBOOKC" panose="02000503030000020004" pitchFamily="2" charset="0"/>
              </a:rPr>
              <a:t>организаций, участвующих </a:t>
            </a:r>
          </a:p>
          <a:p>
            <a:r>
              <a:rPr lang="ru-RU" sz="1600" dirty="0">
                <a:latin typeface="FAVORITBOOKC" panose="02000503030000020004" pitchFamily="2" charset="0"/>
              </a:rPr>
              <a:t>в законодательной деятельности </a:t>
            </a:r>
          </a:p>
          <a:p>
            <a:r>
              <a:rPr lang="ru-RU" sz="1600" dirty="0">
                <a:latin typeface="FAVORITBOOKC" panose="02000503030000020004" pitchFamily="2" charset="0"/>
              </a:rPr>
              <a:t>и нормативно-правовом </a:t>
            </a:r>
            <a:endParaRPr lang="en-US" sz="1600" dirty="0">
              <a:latin typeface="FAVORITBOOKC" panose="02000503030000020004" pitchFamily="2" charset="0"/>
            </a:endParaRPr>
          </a:p>
          <a:p>
            <a:r>
              <a:rPr lang="ru-RU" sz="1600" dirty="0">
                <a:latin typeface="FAVORITBOOKC" panose="02000503030000020004" pitchFamily="2" charset="0"/>
              </a:rPr>
              <a:t>регулировании </a:t>
            </a:r>
          </a:p>
        </p:txBody>
      </p:sp>
      <p:sp>
        <p:nvSpPr>
          <p:cNvPr id="15" name="TextBox 14">
            <a:extLst>
              <a:ext uri="{FF2B5EF4-FFF2-40B4-BE49-F238E27FC236}">
                <a16:creationId xmlns:a16="http://schemas.microsoft.com/office/drawing/2014/main" id="{DEC5A2E5-6560-60D9-46EA-F2AA4C84CEAF}"/>
              </a:ext>
            </a:extLst>
          </p:cNvPr>
          <p:cNvSpPr txBox="1"/>
          <p:nvPr/>
        </p:nvSpPr>
        <p:spPr>
          <a:xfrm>
            <a:off x="1994487" y="1776526"/>
            <a:ext cx="5822121" cy="1154162"/>
          </a:xfrm>
          <a:prstGeom prst="rect">
            <a:avLst/>
          </a:prstGeom>
          <a:noFill/>
        </p:spPr>
        <p:txBody>
          <a:bodyPr wrap="square">
            <a:spAutoFit/>
          </a:bodyPr>
          <a:lstStyle/>
          <a:p>
            <a:pPr marR="45720">
              <a:spcBef>
                <a:spcPts val="800"/>
              </a:spcBef>
              <a:spcAft>
                <a:spcPts val="0"/>
              </a:spcAft>
            </a:pPr>
            <a:r>
              <a:rPr lang="ru-RU" sz="2300" dirty="0">
                <a:effectLst/>
                <a:latin typeface="Favorit Pro Medium" panose="02000006030000020004" pitchFamily="2" charset="0"/>
                <a:ea typeface="Favorit Pro Medium" panose="02000006030000020004" pitchFamily="2" charset="0"/>
              </a:rPr>
              <a:t>Молодежная палата </a:t>
            </a:r>
            <a:br>
              <a:rPr lang="ru-RU"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при городской Думе </a:t>
            </a:r>
            <a:br>
              <a:rPr lang="ru-RU" sz="2300" dirty="0">
                <a:effectLst/>
                <a:latin typeface="Favorit Pro Medium" panose="02000006030000020004" pitchFamily="2" charset="0"/>
                <a:ea typeface="Favorit Pro Medium" panose="02000006030000020004" pitchFamily="2" charset="0"/>
              </a:rPr>
            </a:br>
            <a:r>
              <a:rPr lang="ru-RU" sz="2300" dirty="0">
                <a:effectLst/>
                <a:latin typeface="Favorit Pro Medium" panose="02000006030000020004" pitchFamily="2" charset="0"/>
                <a:ea typeface="Favorit Pro Medium" panose="02000006030000020004" pitchFamily="2" charset="0"/>
              </a:rPr>
              <a:t>города </a:t>
            </a:r>
            <a:r>
              <a:rPr lang="ru-RU" sz="2300" dirty="0">
                <a:latin typeface="Favorit Pro Medium" panose="02000006030000020004" pitchFamily="2" charset="0"/>
                <a:ea typeface="Favorit Pro Medium" panose="02000006030000020004" pitchFamily="2" charset="0"/>
              </a:rPr>
              <a:t>Нижнего Новгорода</a:t>
            </a:r>
            <a:endParaRPr lang="ru-RU" sz="2300" dirty="0">
              <a:effectLst/>
              <a:latin typeface="Favorit Pro Medium" panose="02000006030000020004" pitchFamily="2" charset="0"/>
              <a:ea typeface="Favorit Pro Medium" panose="02000006030000020004" pitchFamily="2" charset="0"/>
            </a:endParaRPr>
          </a:p>
        </p:txBody>
      </p:sp>
      <p:pic>
        <p:nvPicPr>
          <p:cNvPr id="2" name="Рисунок 1">
            <a:extLst>
              <a:ext uri="{FF2B5EF4-FFF2-40B4-BE49-F238E27FC236}">
                <a16:creationId xmlns:a16="http://schemas.microsoft.com/office/drawing/2014/main" id="{8A1CE095-171E-B073-429F-40CFB7B0399E}"/>
              </a:ext>
            </a:extLst>
          </p:cNvPr>
          <p:cNvPicPr>
            <a:picLocks noChangeAspect="1"/>
          </p:cNvPicPr>
          <p:nvPr/>
        </p:nvPicPr>
        <p:blipFill>
          <a:blip r:embed="rId7"/>
          <a:stretch>
            <a:fillRect/>
          </a:stretch>
        </p:blipFill>
        <p:spPr>
          <a:xfrm>
            <a:off x="1597717" y="3029450"/>
            <a:ext cx="3712508" cy="2471209"/>
          </a:xfrm>
          <a:prstGeom prst="rect">
            <a:avLst/>
          </a:prstGeom>
        </p:spPr>
      </p:pic>
    </p:spTree>
    <p:extLst>
      <p:ext uri="{BB962C8B-B14F-4D97-AF65-F5344CB8AC3E}">
        <p14:creationId xmlns:p14="http://schemas.microsoft.com/office/powerpoint/2010/main" val="1779460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90353" y="1665423"/>
            <a:ext cx="7662042" cy="4234877"/>
          </a:xfrm>
          <a:prstGeom prst="rect">
            <a:avLst/>
          </a:prstGeom>
          <a:noFill/>
        </p:spPr>
        <p:txBody>
          <a:bodyPr wrap="square">
            <a:spAutoFit/>
          </a:bodyPr>
          <a:lstStyle/>
          <a:p>
            <a:pPr algn="just">
              <a:lnSpc>
                <a:spcPts val="2500"/>
              </a:lnSpc>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Молодежная палата Нижнего Новгорода основана в 2012 году. Ее председатель –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Артем Александрович </a:t>
            </a:r>
            <a:r>
              <a:rPr lang="ru-RU" sz="1900" dirty="0" err="1">
                <a:latin typeface="Favorit Pro Book" panose="02000006030000020004" pitchFamily="2" charset="0"/>
                <a:ea typeface="Favorit Pro Book" panose="02000006030000020004" pitchFamily="2" charset="0"/>
                <a:cs typeface="Times New Roman" panose="02020603050405020304" pitchFamily="18" charset="0"/>
              </a:rPr>
              <a:t>Чагаев</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a:t>
            </a:r>
            <a:endParaRPr lang="ru-RU" sz="1900" dirty="0">
              <a:effectLst/>
              <a:latin typeface="Favorit Pro Book" panose="02000006030000020004" pitchFamily="2" charset="0"/>
              <a:ea typeface="Favorit Pro Book" panose="02000006030000020004" pitchFamily="2" charset="0"/>
              <a:cs typeface="Times New Roman" panose="02020603050405020304" pitchFamily="18" charset="0"/>
            </a:endParaRPr>
          </a:p>
          <a:p>
            <a:pPr algn="just">
              <a:lnSpc>
                <a:spcPts val="2500"/>
              </a:lnSpc>
              <a:spcBef>
                <a:spcPts val="1200"/>
              </a:spcBef>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Основные направления деятельности: популяризация нормотворческой деятельности, экология, образование. В 2022 году был проведен «Форум нормотворческих инициатив», в задачи которого входило привлечение молодежи для работы в органах государственной власти и местного самоуправления; </a:t>
            </a:r>
            <a:r>
              <a:rPr lang="ru-RU" sz="1900" dirty="0">
                <a:latin typeface="Favorit Pro Book" panose="02000006030000020004" pitchFamily="2" charset="0"/>
                <a:ea typeface="Favorit Pro Book" panose="02000006030000020004" pitchFamily="2" charset="0"/>
                <a:cs typeface="Times New Roman" panose="02020603050405020304" pitchFamily="18" charset="0"/>
              </a:rPr>
              <a:t>мотивирование</a:t>
            </a: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 молодых людей к участию в перспективных разработках. </a:t>
            </a:r>
          </a:p>
          <a:p>
            <a:pPr algn="just">
              <a:lnSpc>
                <a:spcPts val="2500"/>
              </a:lnSpc>
              <a:spcBef>
                <a:spcPts val="1200"/>
              </a:spcBef>
            </a:pPr>
            <a:r>
              <a:rPr lang="ru-RU" sz="1900" dirty="0">
                <a:effectLst/>
                <a:latin typeface="Favorit Pro Book" panose="02000006030000020004" pitchFamily="2" charset="0"/>
                <a:ea typeface="Favorit Pro Book" panose="02000006030000020004" pitchFamily="2" charset="0"/>
                <a:cs typeface="Times New Roman" panose="02020603050405020304" pitchFamily="18" charset="0"/>
              </a:rPr>
              <a:t>За 10 лет членами Молодежной палаты реализованы такие крупные проекты, как «#Все Свои», «Сердце Поволжья», «Хвойный Нижний», «Форум нормотворческих инициатив».</a:t>
            </a:r>
          </a:p>
        </p:txBody>
      </p:sp>
    </p:spTree>
    <p:extLst>
      <p:ext uri="{BB962C8B-B14F-4D97-AF65-F5344CB8AC3E}">
        <p14:creationId xmlns:p14="http://schemas.microsoft.com/office/powerpoint/2010/main" val="1962011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62895" y="1697733"/>
            <a:ext cx="7333555" cy="4917628"/>
          </a:xfrm>
          <a:prstGeom prst="rect">
            <a:avLst/>
          </a:prstGeom>
          <a:noFill/>
        </p:spPr>
        <p:txBody>
          <a:bodyPr wrap="square">
            <a:spAutoFit/>
          </a:bodyPr>
          <a:lstStyle/>
          <a:p>
            <a:pPr marL="63500" marR="45720">
              <a:spcBef>
                <a:spcPts val="800"/>
              </a:spcBef>
              <a:spcAft>
                <a:spcPts val="0"/>
              </a:spcAft>
            </a:pPr>
            <a:r>
              <a:rPr lang="ru-RU" b="1" dirty="0">
                <a:effectLst/>
                <a:latin typeface="Favorit Pro Medium" panose="02000006030000020004" pitchFamily="2" charset="0"/>
                <a:ea typeface="Favorit Pro Medium" panose="02000006030000020004" pitchFamily="2" charset="0"/>
              </a:rPr>
              <a:t>Тенденции развития молодежного парламентаризма </a:t>
            </a:r>
            <a:br>
              <a:rPr lang="ru-RU" b="1" dirty="0">
                <a:effectLst/>
                <a:latin typeface="Favorit Pro Medium" panose="02000006030000020004" pitchFamily="2" charset="0"/>
                <a:ea typeface="Favorit Pro Medium" panose="02000006030000020004" pitchFamily="2" charset="0"/>
              </a:rPr>
            </a:br>
            <a:r>
              <a:rPr lang="ru-RU" b="1" dirty="0">
                <a:effectLst/>
                <a:latin typeface="Favorit Pro Medium" panose="02000006030000020004" pitchFamily="2" charset="0"/>
                <a:ea typeface="Favorit Pro Medium" panose="02000006030000020004" pitchFamily="2" charset="0"/>
              </a:rPr>
              <a:t>в России:</a:t>
            </a:r>
            <a:endParaRPr lang="en-US" b="1" dirty="0">
              <a:effectLst/>
              <a:latin typeface="Favorit Pro Medium" panose="02000006030000020004" pitchFamily="2" charset="0"/>
              <a:ea typeface="Favorit Pro Medium" panose="02000006030000020004" pitchFamily="2" charset="0"/>
            </a:endParaRPr>
          </a:p>
          <a:p>
            <a:pPr marL="349250" marR="45720" indent="-285750">
              <a:lnSpc>
                <a:spcPts val="286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молодежный парламентаризм стал формой взаимодействия законодательной и исполнительной власти с молодежью;</a:t>
            </a:r>
            <a:endParaRPr lang="en-US" dirty="0">
              <a:effectLst/>
              <a:latin typeface="Favorit Pro Book" panose="02000006030000020004" pitchFamily="2" charset="0"/>
              <a:ea typeface="Favorit Pro Book" panose="02000006030000020004" pitchFamily="2" charset="0"/>
            </a:endParaRPr>
          </a:p>
          <a:p>
            <a:pPr marL="349250" marR="45720" indent="-285750">
              <a:lnSpc>
                <a:spcPts val="286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 масштабы и объемы работы позволяют говорить о его эффективности;</a:t>
            </a:r>
            <a:endParaRPr lang="en-US" dirty="0">
              <a:effectLst/>
              <a:latin typeface="Favorit Pro Book" panose="02000006030000020004" pitchFamily="2" charset="0"/>
              <a:ea typeface="Favorit Pro Book" panose="02000006030000020004" pitchFamily="2" charset="0"/>
            </a:endParaRPr>
          </a:p>
          <a:p>
            <a:pPr marL="349250" marR="45720" indent="-285750">
              <a:lnSpc>
                <a:spcPts val="286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позитивные изменения в формах коммуникации органов государственной власти и молодежи проявляются во внедрении системы наставничества по отношению к молодым законодателям.</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spTree>
    <p:extLst>
      <p:ext uri="{BB962C8B-B14F-4D97-AF65-F5344CB8AC3E}">
        <p14:creationId xmlns:p14="http://schemas.microsoft.com/office/powerpoint/2010/main" val="3387659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62895" y="1638865"/>
            <a:ext cx="7333555" cy="4753224"/>
          </a:xfrm>
          <a:prstGeom prst="rect">
            <a:avLst/>
          </a:prstGeom>
          <a:noFill/>
        </p:spPr>
        <p:txBody>
          <a:bodyPr wrap="square">
            <a:spAutoFit/>
          </a:bodyPr>
          <a:lstStyle/>
          <a:p>
            <a:pPr marL="63500" marR="45720">
              <a:lnSpc>
                <a:spcPts val="2760"/>
              </a:lnSpc>
              <a:spcBef>
                <a:spcPts val="800"/>
              </a:spcBef>
              <a:spcAft>
                <a:spcPts val="0"/>
              </a:spcAft>
            </a:pPr>
            <a:r>
              <a:rPr lang="ru-RU" b="1" dirty="0">
                <a:effectLst/>
                <a:latin typeface="Favorit Pro Medium" panose="02000006030000020004" pitchFamily="2" charset="0"/>
                <a:ea typeface="Favorit Pro Medium" panose="02000006030000020004" pitchFamily="2" charset="0"/>
              </a:rPr>
              <a:t>Для совершенствования системы молодежного парламентаризма необходимо:</a:t>
            </a:r>
            <a:endParaRPr lang="en-US" b="1" dirty="0">
              <a:effectLst/>
              <a:latin typeface="Favorit Pro Medium" panose="02000006030000020004" pitchFamily="2" charset="0"/>
              <a:ea typeface="Favorit Pro Medium" panose="02000006030000020004" pitchFamily="2" charset="0"/>
            </a:endParaRPr>
          </a:p>
          <a:p>
            <a:pPr marL="349250" marR="45720" indent="-285750">
              <a:lnSpc>
                <a:spcPts val="2760"/>
              </a:lnSpc>
              <a:spcBef>
                <a:spcPts val="1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сформировать инфраструктуры поддержки молодежных инициатив в муниципалитетах;</a:t>
            </a:r>
            <a:endParaRPr lang="en-US"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nSpc>
                <a:spcPts val="276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обеспечить включение молодежи в процессы публичного управления и принятия решений по стратегически </a:t>
            </a:r>
            <a:br>
              <a:rPr lang="ru-RU"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важным вопросам;</a:t>
            </a:r>
            <a:endParaRPr lang="en-US" dirty="0">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nSpc>
                <a:spcPts val="276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популяризировать проектную деятельность </a:t>
            </a:r>
            <a:br>
              <a:rPr lang="ru-RU"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и передовые практики;</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spTree>
    <p:extLst>
      <p:ext uri="{BB962C8B-B14F-4D97-AF65-F5344CB8AC3E}">
        <p14:creationId xmlns:p14="http://schemas.microsoft.com/office/powerpoint/2010/main" val="70824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599759"/>
            <a:ext cx="7474857" cy="4712509"/>
          </a:xfrm>
          <a:prstGeom prst="rect">
            <a:avLst/>
          </a:prstGeom>
          <a:noFill/>
        </p:spPr>
        <p:txBody>
          <a:bodyPr wrap="square">
            <a:spAutoFit/>
          </a:bodyPr>
          <a:lstStyle/>
          <a:p>
            <a:pPr marL="63500" marR="45720" algn="just">
              <a:lnSpc>
                <a:spcPct val="150000"/>
              </a:lnSpc>
              <a:spcBef>
                <a:spcPts val="800"/>
              </a:spcBef>
            </a:pPr>
            <a:r>
              <a:rPr lang="ru-RU" b="1" dirty="0">
                <a:effectLst/>
                <a:latin typeface="Favorit Pro" panose="02000006030000020004" pitchFamily="2" charset="0"/>
                <a:ea typeface="Favorit Pro" panose="02000006030000020004" pitchFamily="2" charset="0"/>
              </a:rPr>
              <a:t>Задачи молодежных парламентов в современной России:</a:t>
            </a:r>
          </a:p>
          <a:p>
            <a:pPr marL="406400" marR="45720" indent="-342900" algn="just">
              <a:lnSpc>
                <a:spcPct val="1500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подготовка молодежи к политическому участию </a:t>
            </a:r>
            <a:br>
              <a:rPr lang="ru-RU"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в решении социально-экономических проблем и управлении делами государства и муниципальных образований;</a:t>
            </a:r>
          </a:p>
          <a:p>
            <a:pPr marL="406400" marR="45720" indent="-342900" algn="just">
              <a:lnSpc>
                <a:spcPct val="150000"/>
              </a:lnSpc>
              <a:spcBef>
                <a:spcPts val="800"/>
              </a:spcBef>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вовлечение молодежи в развитие российской государственности;</a:t>
            </a:r>
            <a:endParaRPr lang="ru-RU" sz="1800" dirty="0">
              <a:effectLst/>
              <a:latin typeface="Favorit Pro Book" panose="02000006030000020004" pitchFamily="2" charset="0"/>
              <a:ea typeface="Favorit Pro Book" panose="02000006030000020004" pitchFamily="2" charset="0"/>
              <a:cs typeface="Times New Roman" panose="02020603050405020304" pitchFamily="18" charset="0"/>
            </a:endParaRPr>
          </a:p>
          <a:p>
            <a:pPr marL="349250" marR="45720" indent="-285750" algn="just">
              <a:lnSpc>
                <a:spcPct val="150000"/>
              </a:lnSpc>
              <a:spcBef>
                <a:spcPts val="800"/>
              </a:spcBef>
              <a:buFont typeface="Arial" panose="020B0604020202020204" pitchFamily="34" charset="0"/>
              <a:buChar char="•"/>
            </a:pPr>
            <a:r>
              <a:rPr lang="ru-RU" sz="1800" dirty="0">
                <a:effectLst/>
                <a:latin typeface="Favorit Pro Book" panose="02000006030000020004" pitchFamily="2" charset="0"/>
                <a:ea typeface="Favorit Pro Book" panose="02000006030000020004" pitchFamily="2" charset="0"/>
                <a:cs typeface="Times New Roman" panose="02020603050405020304" pitchFamily="18" charset="0"/>
              </a:rPr>
              <a:t>развитие электоральной активности молодежи, повышение политической и гражданской культуры молодежи;</a:t>
            </a:r>
          </a:p>
          <a:p>
            <a:pPr marL="406400" marR="45720" indent="-342900" algn="just">
              <a:lnSpc>
                <a:spcPct val="150000"/>
              </a:lnSpc>
              <a:spcBef>
                <a:spcPts val="800"/>
              </a:spcBef>
              <a:buFont typeface="Arial" panose="020B0604020202020204" pitchFamily="34" charset="0"/>
              <a:buChar char="•"/>
            </a:pPr>
            <a:endParaRPr lang="ru-RU" dirty="0">
              <a:effectLst/>
              <a:latin typeface="Favorit Pro Book" panose="02000006030000020004" pitchFamily="2" charset="0"/>
              <a:ea typeface="Favorit Pro Book" panose="02000006030000020004" pitchFamily="2" charset="0"/>
            </a:endParaRPr>
          </a:p>
          <a:p>
            <a:pPr marL="63500" marR="45720" algn="just">
              <a:lnSpc>
                <a:spcPct val="150000"/>
              </a:lnSpc>
              <a:spcBef>
                <a:spcPts val="800"/>
              </a:spcBef>
            </a:pPr>
            <a:endParaRPr lang="ru-RU" b="1" dirty="0">
              <a:effectLst/>
              <a:latin typeface="Favorit Pro" panose="02000006030000020004" pitchFamily="2" charset="0"/>
              <a:ea typeface="Favorit Pro" panose="02000006030000020004" pitchFamily="2" charset="0"/>
            </a:endParaRPr>
          </a:p>
        </p:txBody>
      </p:sp>
    </p:spTree>
    <p:extLst>
      <p:ext uri="{BB962C8B-B14F-4D97-AF65-F5344CB8AC3E}">
        <p14:creationId xmlns:p14="http://schemas.microsoft.com/office/powerpoint/2010/main" val="1831241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415147" y="1593229"/>
            <a:ext cx="7333555" cy="274267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создать современные условия для реализации творческого, интеллектуального и инновационного потенциала молодежи;</a:t>
            </a:r>
          </a:p>
          <a:p>
            <a:pPr marL="285750" indent="-285750">
              <a:lnSpc>
                <a:spcPct val="150000"/>
              </a:lnSpc>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расширить государственно-частное партнерство </a:t>
            </a:r>
            <a:br>
              <a:rPr lang="en-US" dirty="0">
                <a:effectLst/>
                <a:latin typeface="Favorit Pro Book" panose="02000006030000020004" pitchFamily="2" charset="0"/>
                <a:ea typeface="Favorit Pro Book" panose="02000006030000020004" pitchFamily="2" charset="0"/>
                <a:cs typeface="Times New Roman" panose="02020603050405020304" pitchFamily="18" charset="0"/>
              </a:rPr>
            </a:br>
            <a:r>
              <a:rPr lang="ru-RU" dirty="0">
                <a:effectLst/>
                <a:latin typeface="Favorit Pro Book" panose="02000006030000020004" pitchFamily="2" charset="0"/>
                <a:ea typeface="Favorit Pro Book" panose="02000006030000020004" pitchFamily="2" charset="0"/>
                <a:cs typeface="Times New Roman" panose="02020603050405020304" pitchFamily="18" charset="0"/>
              </a:rPr>
              <a:t>в финансировании молодежных программ и проектов.</a:t>
            </a:r>
          </a:p>
          <a:p>
            <a:pPr marL="63500" marR="45720">
              <a:lnSpc>
                <a:spcPct val="150000"/>
              </a:lnSpc>
              <a:spcBef>
                <a:spcPts val="800"/>
              </a:spcBef>
              <a:spcAft>
                <a:spcPts val="0"/>
              </a:spcAft>
            </a:pPr>
            <a:endParaRPr lang="en-US" dirty="0">
              <a:effectLst/>
              <a:latin typeface="Favorit Pro Book" panose="02000006030000020004" pitchFamily="2" charset="0"/>
              <a:ea typeface="Favorit Pro Book" panose="02000006030000020004" pitchFamily="2" charset="0"/>
            </a:endParaRPr>
          </a:p>
          <a:p>
            <a:pPr marL="63500" marR="45720">
              <a:lnSpc>
                <a:spcPct val="150000"/>
              </a:lnSpc>
              <a:spcBef>
                <a:spcPts val="800"/>
              </a:spcBef>
              <a:spcAft>
                <a:spcPts val="0"/>
              </a:spcAft>
            </a:pPr>
            <a:endParaRPr lang="ru-RU" dirty="0">
              <a:effectLst/>
              <a:latin typeface="Favorit Pro Medium" panose="02000006030000020004" pitchFamily="2" charset="0"/>
              <a:ea typeface="Favorit Pro Medium" panose="02000006030000020004" pitchFamily="2" charset="0"/>
            </a:endParaRPr>
          </a:p>
        </p:txBody>
      </p:sp>
      <p:pic>
        <p:nvPicPr>
          <p:cNvPr id="2" name="Рисунок 1">
            <a:extLst>
              <a:ext uri="{FF2B5EF4-FFF2-40B4-BE49-F238E27FC236}">
                <a16:creationId xmlns:a16="http://schemas.microsoft.com/office/drawing/2014/main" id="{CF24B98D-BD68-A5D6-11B4-27472BC4E1C7}"/>
              </a:ext>
            </a:extLst>
          </p:cNvPr>
          <p:cNvPicPr>
            <a:picLocks noChangeAspect="1"/>
          </p:cNvPicPr>
          <p:nvPr/>
        </p:nvPicPr>
        <p:blipFill>
          <a:blip r:embed="rId4"/>
          <a:stretch>
            <a:fillRect/>
          </a:stretch>
        </p:blipFill>
        <p:spPr>
          <a:xfrm>
            <a:off x="2306289" y="1409501"/>
            <a:ext cx="8122225" cy="5961664"/>
          </a:xfrm>
          <a:prstGeom prst="rect">
            <a:avLst/>
          </a:prstGeom>
        </p:spPr>
      </p:pic>
    </p:spTree>
    <p:extLst>
      <p:ext uri="{BB962C8B-B14F-4D97-AF65-F5344CB8AC3E}">
        <p14:creationId xmlns:p14="http://schemas.microsoft.com/office/powerpoint/2010/main" val="2273549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3" name="TextBox 2">
            <a:extLst>
              <a:ext uri="{FF2B5EF4-FFF2-40B4-BE49-F238E27FC236}">
                <a16:creationId xmlns:a16="http://schemas.microsoft.com/office/drawing/2014/main" id="{C3C6110F-1704-914E-1FC2-8B4CDDD1C465}"/>
              </a:ext>
            </a:extLst>
          </p:cNvPr>
          <p:cNvSpPr txBox="1"/>
          <p:nvPr/>
        </p:nvSpPr>
        <p:spPr>
          <a:xfrm>
            <a:off x="2100262" y="1758068"/>
            <a:ext cx="7261451" cy="875496"/>
          </a:xfrm>
          <a:prstGeom prst="rect">
            <a:avLst/>
          </a:prstGeom>
          <a:noFill/>
        </p:spPr>
        <p:txBody>
          <a:bodyPr wrap="square">
            <a:spAutoFit/>
          </a:bodyPr>
          <a:lstStyle/>
          <a:p>
            <a:pPr marL="349250" marR="45720" indent="-285750" algn="just">
              <a:lnSpc>
                <a:spcPct val="150000"/>
              </a:lnSpc>
              <a:spcBef>
                <a:spcPts val="800"/>
              </a:spcBef>
              <a:buFont typeface="Arial" panose="020B0604020202020204" pitchFamily="34" charset="0"/>
              <a:buChar char="•"/>
            </a:pPr>
            <a:r>
              <a:rPr lang="ru-RU" sz="1800" dirty="0">
                <a:effectLst/>
                <a:latin typeface="Favorit Pro Book" panose="02000006030000020004" pitchFamily="2" charset="0"/>
                <a:ea typeface="Favorit Pro Book" panose="02000006030000020004" pitchFamily="2" charset="0"/>
                <a:cs typeface="Times New Roman" panose="02020603050405020304" pitchFamily="18" charset="0"/>
              </a:rPr>
              <a:t>подготовка кадрового резерва для органов государственной власти и органов местного самоуправления. </a:t>
            </a:r>
          </a:p>
        </p:txBody>
      </p:sp>
      <p:pic>
        <p:nvPicPr>
          <p:cNvPr id="5" name="Рисунок 4">
            <a:extLst>
              <a:ext uri="{FF2B5EF4-FFF2-40B4-BE49-F238E27FC236}">
                <a16:creationId xmlns:a16="http://schemas.microsoft.com/office/drawing/2014/main" id="{18218523-9FD5-1405-F897-86E28C2D0AC0}"/>
              </a:ext>
            </a:extLst>
          </p:cNvPr>
          <p:cNvPicPr>
            <a:picLocks noChangeAspect="1"/>
          </p:cNvPicPr>
          <p:nvPr/>
        </p:nvPicPr>
        <p:blipFill>
          <a:blip r:embed="rId4"/>
          <a:stretch>
            <a:fillRect/>
          </a:stretch>
        </p:blipFill>
        <p:spPr>
          <a:xfrm>
            <a:off x="2484663" y="969024"/>
            <a:ext cx="7973617" cy="5312032"/>
          </a:xfrm>
          <a:prstGeom prst="rect">
            <a:avLst/>
          </a:prstGeom>
        </p:spPr>
      </p:pic>
    </p:spTree>
    <p:extLst>
      <p:ext uri="{BB962C8B-B14F-4D97-AF65-F5344CB8AC3E}">
        <p14:creationId xmlns:p14="http://schemas.microsoft.com/office/powerpoint/2010/main" val="97131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193209" y="1706881"/>
            <a:ext cx="8113986" cy="4507324"/>
          </a:xfrm>
          <a:prstGeom prst="rect">
            <a:avLst/>
          </a:prstGeom>
          <a:noFill/>
        </p:spPr>
        <p:txBody>
          <a:bodyPr wrap="square">
            <a:spAutoFit/>
          </a:bodyPr>
          <a:lstStyle/>
          <a:p>
            <a:pPr marL="63500" marR="45720" algn="ctr">
              <a:lnSpc>
                <a:spcPct val="150000"/>
              </a:lnSpc>
              <a:spcBef>
                <a:spcPts val="800"/>
              </a:spcBef>
            </a:pPr>
            <a:r>
              <a:rPr lang="ru-RU" b="1" dirty="0">
                <a:effectLst/>
                <a:latin typeface="Favorit Pro" panose="02000006030000020004" pitchFamily="2" charset="0"/>
                <a:ea typeface="Favorit Pro" panose="02000006030000020004" pitchFamily="2" charset="0"/>
              </a:rPr>
              <a:t>История первых молодежных парламентов в современной России: </a:t>
            </a:r>
          </a:p>
          <a:p>
            <a:pPr marL="349250" marR="45720" indent="-285750" algn="just">
              <a:lnSpc>
                <a:spcPct val="150000"/>
              </a:lnSpc>
              <a:spcBef>
                <a:spcPts val="800"/>
              </a:spcBef>
              <a:buFont typeface="Arial" panose="020B0604020202020204" pitchFamily="34" charset="0"/>
              <a:buChar char="•"/>
            </a:pPr>
            <a:r>
              <a:rPr lang="ru-RU" b="1" dirty="0">
                <a:effectLst/>
                <a:latin typeface="Favorit Pro" panose="02000006030000020004" pitchFamily="2" charset="0"/>
                <a:ea typeface="Favorit Pro" panose="02000006030000020004" pitchFamily="2" charset="0"/>
              </a:rPr>
              <a:t>Первый этап – с середины 1990-х годов до 2002 года. </a:t>
            </a:r>
            <a:r>
              <a:rPr lang="ru-RU" dirty="0">
                <a:effectLst/>
                <a:latin typeface="Favorit Pro Book" panose="02000006030000020004" pitchFamily="2" charset="0"/>
                <a:ea typeface="Favorit Pro Book" panose="02000006030000020004" pitchFamily="2" charset="0"/>
              </a:rPr>
              <a:t>Молодежный парламентаризм развивался в условиях отсутствия каких-либо федеральных нормативно-правовых актов. </a:t>
            </a:r>
          </a:p>
          <a:p>
            <a:pPr marL="349250" marR="45720" indent="-285750" algn="just">
              <a:lnSpc>
                <a:spcPct val="150000"/>
              </a:lnSpc>
              <a:spcBef>
                <a:spcPts val="800"/>
              </a:spcBef>
              <a:buFont typeface="Arial" panose="020B0604020202020204" pitchFamily="34" charset="0"/>
              <a:buChar char="•"/>
            </a:pPr>
            <a:r>
              <a:rPr lang="ru-RU" b="1" dirty="0">
                <a:effectLst/>
                <a:latin typeface="Favorit Pro" panose="02000006030000020004" pitchFamily="2" charset="0"/>
                <a:ea typeface="Favorit Pro" panose="02000006030000020004" pitchFamily="2" charset="0"/>
              </a:rPr>
              <a:t>Второй этап – с 2002 года по 2006 год. </a:t>
            </a:r>
            <a:r>
              <a:rPr lang="ru-RU" dirty="0">
                <a:effectLst/>
                <a:latin typeface="Favorit Pro Book" panose="02000006030000020004" pitchFamily="2" charset="0"/>
                <a:ea typeface="Favorit Pro Book" panose="02000006030000020004" pitchFamily="2" charset="0"/>
              </a:rPr>
              <a:t>Функционирование молодежных парламентов происходило на основе Рекомендаций по развитию молодежного парламентаризма в России. В 2004 году создана Молодежная парламентская ассамблея при Совете Федерации РФ. </a:t>
            </a:r>
          </a:p>
          <a:p>
            <a:pPr marL="63500" marR="45720" algn="just">
              <a:lnSpc>
                <a:spcPct val="150000"/>
              </a:lnSpc>
              <a:spcBef>
                <a:spcPts val="800"/>
              </a:spcBef>
            </a:pPr>
            <a:endParaRPr lang="ru-RU" b="1" dirty="0">
              <a:effectLst/>
              <a:latin typeface="Favorit Pro" panose="02000006030000020004" pitchFamily="2" charset="0"/>
              <a:ea typeface="Favorit Pro" panose="02000006030000020004" pitchFamily="2" charset="0"/>
            </a:endParaRPr>
          </a:p>
        </p:txBody>
      </p:sp>
    </p:spTree>
    <p:extLst>
      <p:ext uri="{BB962C8B-B14F-4D97-AF65-F5344CB8AC3E}">
        <p14:creationId xmlns:p14="http://schemas.microsoft.com/office/powerpoint/2010/main" val="109059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102068" y="1657456"/>
            <a:ext cx="8008883" cy="3573735"/>
          </a:xfrm>
          <a:prstGeom prst="rect">
            <a:avLst/>
          </a:prstGeom>
          <a:noFill/>
        </p:spPr>
        <p:txBody>
          <a:bodyPr wrap="square">
            <a:spAutoFit/>
          </a:bodyPr>
          <a:lstStyle/>
          <a:p>
            <a:pPr marL="349250" marR="45720" indent="-285750" algn="just">
              <a:lnSpc>
                <a:spcPct val="150000"/>
              </a:lnSpc>
              <a:spcBef>
                <a:spcPts val="800"/>
              </a:spcBef>
              <a:buFont typeface="Arial" panose="020B0604020202020204" pitchFamily="34" charset="0"/>
              <a:buChar char="•"/>
            </a:pPr>
            <a:r>
              <a:rPr lang="ru-RU" b="1" dirty="0">
                <a:effectLst/>
                <a:latin typeface="Favorit Pro" panose="02000006030000020004" pitchFamily="2" charset="0"/>
                <a:ea typeface="Favorit Pro" panose="02000006030000020004" pitchFamily="2" charset="0"/>
                <a:cs typeface="Times New Roman" panose="02020603050405020304" pitchFamily="18" charset="0"/>
              </a:rPr>
              <a:t>Третий этап – с 2006 года по 2012 год. </a:t>
            </a:r>
            <a:r>
              <a:rPr lang="ru-RU" dirty="0">
                <a:effectLst/>
                <a:latin typeface="Favorit Pro" panose="02000006030000020004" pitchFamily="2" charset="0"/>
                <a:ea typeface="Favorit Pro" panose="02000006030000020004" pitchFamily="2" charset="0"/>
                <a:cs typeface="Times New Roman" panose="02020603050405020304" pitchFamily="18" charset="0"/>
              </a:rPr>
              <a:t>Реформирование избирательной системы Российской Федерации и основных направлений государственной молодежной политики. </a:t>
            </a:r>
          </a:p>
          <a:p>
            <a:pPr marL="349250" marR="45720" indent="-285750" algn="just">
              <a:lnSpc>
                <a:spcPct val="150000"/>
              </a:lnSpc>
              <a:spcBef>
                <a:spcPts val="800"/>
              </a:spcBef>
              <a:buFont typeface="Arial" panose="020B0604020202020204" pitchFamily="34" charset="0"/>
              <a:buChar char="•"/>
            </a:pPr>
            <a:r>
              <a:rPr lang="ru-RU" b="1" dirty="0">
                <a:effectLst/>
                <a:latin typeface="Favorit Pro" panose="02000006030000020004" pitchFamily="2" charset="0"/>
                <a:ea typeface="Favorit Pro" panose="02000006030000020004" pitchFamily="2" charset="0"/>
                <a:cs typeface="Times New Roman" panose="02020603050405020304" pitchFamily="18" charset="0"/>
              </a:rPr>
              <a:t>Четвертый этап – с 2012 года по 2020 год.</a:t>
            </a:r>
            <a:r>
              <a:rPr lang="ru-RU" dirty="0">
                <a:effectLst/>
                <a:latin typeface="Favorit Pro" panose="02000006030000020004" pitchFamily="2" charset="0"/>
                <a:ea typeface="Favorit Pro" panose="02000006030000020004" pitchFamily="2" charset="0"/>
                <a:cs typeface="Times New Roman" panose="02020603050405020304" pitchFamily="18" charset="0"/>
              </a:rPr>
              <a:t> Активное развитие молодежных парламентов в регионах и муниципалитетах, работают программы по формированию кадрового резерва из числа молодых перспективных лидеров. </a:t>
            </a:r>
          </a:p>
          <a:p>
            <a:pPr marL="63500" marR="45720" algn="just">
              <a:lnSpc>
                <a:spcPct val="150000"/>
              </a:lnSpc>
              <a:spcBef>
                <a:spcPts val="800"/>
              </a:spcBef>
            </a:pPr>
            <a:endParaRPr lang="ru-RU" b="1" dirty="0">
              <a:effectLst/>
              <a:latin typeface="Favorit Pro" panose="02000006030000020004" pitchFamily="2" charset="0"/>
              <a:ea typeface="Favorit Pro" panose="02000006030000020004" pitchFamily="2" charset="0"/>
            </a:endParaRPr>
          </a:p>
        </p:txBody>
      </p:sp>
    </p:spTree>
    <p:extLst>
      <p:ext uri="{BB962C8B-B14F-4D97-AF65-F5344CB8AC3E}">
        <p14:creationId xmlns:p14="http://schemas.microsoft.com/office/powerpoint/2010/main" val="374977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351320" y="1697733"/>
            <a:ext cx="7474857" cy="1942583"/>
          </a:xfrm>
          <a:prstGeom prst="rect">
            <a:avLst/>
          </a:prstGeom>
          <a:noFill/>
        </p:spPr>
        <p:txBody>
          <a:bodyPr wrap="square">
            <a:spAutoFit/>
          </a:bodyPr>
          <a:lstStyle/>
          <a:p>
            <a:pPr marL="349250" marR="45720" indent="-285750" algn="just">
              <a:lnSpc>
                <a:spcPts val="2640"/>
              </a:lnSpc>
              <a:spcBef>
                <a:spcPts val="800"/>
              </a:spcBef>
              <a:buFont typeface="Arial" panose="020B0604020202020204" pitchFamily="34" charset="0"/>
              <a:buChar char="•"/>
            </a:pPr>
            <a:r>
              <a:rPr lang="ru-RU" b="1" dirty="0">
                <a:effectLst/>
                <a:latin typeface="Favorit Pro" panose="02000006030000020004" pitchFamily="2" charset="0"/>
                <a:ea typeface="Favorit Pro" panose="02000006030000020004" pitchFamily="2" charset="0"/>
              </a:rPr>
              <a:t>Пятый этап – с 2020 года по настоящее время. </a:t>
            </a:r>
            <a:r>
              <a:rPr lang="ru-RU" dirty="0">
                <a:effectLst/>
                <a:latin typeface="Favorit Pro Book" panose="02000006030000020004" pitchFamily="2" charset="0"/>
                <a:ea typeface="Favorit Pro Book" panose="02000006030000020004" pitchFamily="2" charset="0"/>
              </a:rPr>
              <a:t>Активное развитие различных форм коммуникации между молодежными парламентами, расширение региональной практики молодежного парламентаризма. </a:t>
            </a:r>
          </a:p>
          <a:p>
            <a:pPr marL="63500" marR="45720" algn="just">
              <a:lnSpc>
                <a:spcPct val="150000"/>
              </a:lnSpc>
              <a:spcBef>
                <a:spcPts val="800"/>
              </a:spcBef>
            </a:pPr>
            <a:endParaRPr lang="ru-RU" sz="2000" b="1" dirty="0">
              <a:effectLst/>
              <a:latin typeface="Favorit Pro" panose="02000006030000020004" pitchFamily="2" charset="0"/>
              <a:ea typeface="Favorit Pro" panose="02000006030000020004" pitchFamily="2" charset="0"/>
            </a:endParaRPr>
          </a:p>
        </p:txBody>
      </p:sp>
      <p:pic>
        <p:nvPicPr>
          <p:cNvPr id="6" name="Рисунок 5">
            <a:extLst>
              <a:ext uri="{FF2B5EF4-FFF2-40B4-BE49-F238E27FC236}">
                <a16:creationId xmlns:a16="http://schemas.microsoft.com/office/drawing/2014/main" id="{F0EB3CB1-289C-A951-7570-F679A5517F22}"/>
              </a:ext>
            </a:extLst>
          </p:cNvPr>
          <p:cNvPicPr>
            <a:picLocks noChangeAspect="1"/>
          </p:cNvPicPr>
          <p:nvPr/>
        </p:nvPicPr>
        <p:blipFill>
          <a:blip r:embed="rId4"/>
          <a:stretch>
            <a:fillRect/>
          </a:stretch>
        </p:blipFill>
        <p:spPr>
          <a:xfrm>
            <a:off x="2495550" y="3640316"/>
            <a:ext cx="7772400" cy="2033336"/>
          </a:xfrm>
          <a:prstGeom prst="rect">
            <a:avLst/>
          </a:prstGeom>
        </p:spPr>
      </p:pic>
    </p:spTree>
    <p:extLst>
      <p:ext uri="{BB962C8B-B14F-4D97-AF65-F5344CB8AC3E}">
        <p14:creationId xmlns:p14="http://schemas.microsoft.com/office/powerpoint/2010/main" val="424333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FA2BAAB-783D-323B-7F61-7E37994049A6}"/>
              </a:ext>
            </a:extLst>
          </p:cNvPr>
          <p:cNvPicPr>
            <a:picLocks noChangeAspect="1"/>
          </p:cNvPicPr>
          <p:nvPr/>
        </p:nvPicPr>
        <p:blipFill>
          <a:blip r:embed="rId2"/>
          <a:stretch>
            <a:fillRect/>
          </a:stretch>
        </p:blipFill>
        <p:spPr>
          <a:xfrm>
            <a:off x="0" y="0"/>
            <a:ext cx="12192000" cy="6920088"/>
          </a:xfrm>
          <a:prstGeom prst="rect">
            <a:avLst/>
          </a:prstGeom>
        </p:spPr>
      </p:pic>
      <p:pic>
        <p:nvPicPr>
          <p:cNvPr id="7" name="Рисунок 6">
            <a:extLst>
              <a:ext uri="{FF2B5EF4-FFF2-40B4-BE49-F238E27FC236}">
                <a16:creationId xmlns:a16="http://schemas.microsoft.com/office/drawing/2014/main" id="{67232504-D7CE-2087-AD4A-C9B5A7BDC884}"/>
              </a:ext>
            </a:extLst>
          </p:cNvPr>
          <p:cNvPicPr>
            <a:picLocks noChangeAspect="1"/>
          </p:cNvPicPr>
          <p:nvPr/>
        </p:nvPicPr>
        <p:blipFill>
          <a:blip r:embed="rId3"/>
          <a:stretch>
            <a:fillRect/>
          </a:stretch>
        </p:blipFill>
        <p:spPr>
          <a:xfrm>
            <a:off x="0" y="261257"/>
            <a:ext cx="12192000" cy="6920088"/>
          </a:xfrm>
          <a:prstGeom prst="rect">
            <a:avLst/>
          </a:prstGeom>
        </p:spPr>
      </p:pic>
      <p:sp>
        <p:nvSpPr>
          <p:cNvPr id="11" name="TextBox 10">
            <a:extLst>
              <a:ext uri="{FF2B5EF4-FFF2-40B4-BE49-F238E27FC236}">
                <a16:creationId xmlns:a16="http://schemas.microsoft.com/office/drawing/2014/main" id="{00318A77-8C75-3C89-ADBB-12066FE2B0B9}"/>
              </a:ext>
            </a:extLst>
          </p:cNvPr>
          <p:cNvSpPr txBox="1"/>
          <p:nvPr/>
        </p:nvSpPr>
        <p:spPr>
          <a:xfrm>
            <a:off x="2280745" y="1576552"/>
            <a:ext cx="8022243" cy="4453122"/>
          </a:xfrm>
          <a:prstGeom prst="rect">
            <a:avLst/>
          </a:prstGeom>
          <a:noFill/>
        </p:spPr>
        <p:txBody>
          <a:bodyPr wrap="square">
            <a:spAutoFit/>
          </a:bodyPr>
          <a:lstStyle/>
          <a:p>
            <a:pPr marL="63500" marR="45720">
              <a:lnSpc>
                <a:spcPct val="130000"/>
              </a:lnSpc>
              <a:spcBef>
                <a:spcPts val="800"/>
              </a:spcBef>
              <a:spcAft>
                <a:spcPts val="0"/>
              </a:spcAft>
            </a:pPr>
            <a:r>
              <a:rPr lang="ru-RU" b="1" dirty="0">
                <a:effectLst/>
                <a:latin typeface="Favorit Pro"/>
                <a:ea typeface="Favorit Pro Medium" panose="02000006030000020004" pitchFamily="2" charset="0"/>
              </a:rPr>
              <a:t>Роль государства в создании молодежных парламентов и их развитии:</a:t>
            </a: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источником регулирования основ правового статуса </a:t>
            </a:r>
            <a:br>
              <a:rPr lang="en-US"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молодежных парламентов является Конституция </a:t>
            </a:r>
            <a:br>
              <a:rPr lang="en-US" dirty="0">
                <a:effectLst/>
                <a:latin typeface="Favorit Pro Book" panose="02000006030000020004" pitchFamily="2" charset="0"/>
                <a:ea typeface="Favorit Pro Book" panose="02000006030000020004" pitchFamily="2" charset="0"/>
              </a:rPr>
            </a:br>
            <a:r>
              <a:rPr lang="ru-RU" dirty="0">
                <a:effectLst/>
                <a:latin typeface="Favorit Pro Book" panose="02000006030000020004" pitchFamily="2" charset="0"/>
                <a:ea typeface="Favorit Pro Book" panose="02000006030000020004" pitchFamily="2" charset="0"/>
              </a:rPr>
              <a:t>Российской Федерации 1993 года;</a:t>
            </a:r>
          </a:p>
          <a:p>
            <a:pPr marL="349250" marR="45720" indent="-285750" algn="just">
              <a:lnSpc>
                <a:spcPct val="150000"/>
              </a:lnSpc>
              <a:spcBef>
                <a:spcPts val="800"/>
              </a:spcBef>
              <a:spcAft>
                <a:spcPts val="0"/>
              </a:spcAft>
              <a:buFont typeface="Arial" panose="020B0604020202020204" pitchFamily="34" charset="0"/>
              <a:buChar char="•"/>
            </a:pPr>
            <a:r>
              <a:rPr lang="ru-RU" dirty="0">
                <a:effectLst/>
                <a:latin typeface="Favorit Pro Book" panose="02000006030000020004" pitchFamily="2" charset="0"/>
                <a:ea typeface="Favorit Pro Book" panose="02000006030000020004" pitchFamily="2" charset="0"/>
              </a:rPr>
              <a:t>нормативные правовые документы: распоряжение Правительства РФ от 17 ноября 2008 года «О Концепции долгосрочного социально-экономического развития РФ на период до 2020 года» и распоряжение Правительства РФ от 29 ноября 2014 года «Об утверждении Основ государственной молодежной политики Российской Федерации на период до 2025 года».</a:t>
            </a:r>
          </a:p>
          <a:p>
            <a:pPr marL="63500" marR="45720" algn="just">
              <a:lnSpc>
                <a:spcPct val="150000"/>
              </a:lnSpc>
              <a:spcBef>
                <a:spcPts val="800"/>
              </a:spcBef>
            </a:pPr>
            <a:endParaRPr lang="ru-RU" sz="1400" dirty="0">
              <a:effectLst/>
              <a:latin typeface="Favorit Pro Book" panose="02000006030000020004" pitchFamily="2" charset="0"/>
              <a:ea typeface="Favorit Pro Book" panose="02000006030000020004" pitchFamily="2" charset="0"/>
            </a:endParaRPr>
          </a:p>
        </p:txBody>
      </p:sp>
    </p:spTree>
    <p:extLst>
      <p:ext uri="{BB962C8B-B14F-4D97-AF65-F5344CB8AC3E}">
        <p14:creationId xmlns:p14="http://schemas.microsoft.com/office/powerpoint/2010/main" val="981436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1711</Words>
  <Application>Microsoft Office PowerPoint</Application>
  <PresentationFormat>Широкоэкранный</PresentationFormat>
  <Paragraphs>152</Paragraphs>
  <Slides>40</Slides>
  <Notes>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40</vt:i4>
      </vt:variant>
    </vt:vector>
  </HeadingPairs>
  <TitlesOfParts>
    <vt:vector size="48" baseType="lpstr">
      <vt:lpstr>Arial</vt:lpstr>
      <vt:lpstr>Calibri</vt:lpstr>
      <vt:lpstr>Calibri Light</vt:lpstr>
      <vt:lpstr>Favorit Pro</vt:lpstr>
      <vt:lpstr>Favorit Pro Book</vt:lpstr>
      <vt:lpstr>Favorit Pro Medium</vt:lpstr>
      <vt:lpstr>FAVORITBOOKC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Наталия Автаева</cp:lastModifiedBy>
  <cp:revision>78</cp:revision>
  <dcterms:created xsi:type="dcterms:W3CDTF">2022-12-20T22:25:47Z</dcterms:created>
  <dcterms:modified xsi:type="dcterms:W3CDTF">2022-12-21T21:58:50Z</dcterms:modified>
</cp:coreProperties>
</file>